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39" r:id="rId3"/>
    <p:sldId id="295" r:id="rId4"/>
    <p:sldId id="334" r:id="rId5"/>
    <p:sldId id="267" r:id="rId6"/>
    <p:sldId id="343" r:id="rId7"/>
    <p:sldId id="282" r:id="rId8"/>
    <p:sldId id="344" r:id="rId9"/>
    <p:sldId id="347" r:id="rId10"/>
    <p:sldId id="348" r:id="rId11"/>
    <p:sldId id="292" r:id="rId12"/>
    <p:sldId id="293" r:id="rId13"/>
    <p:sldId id="322" r:id="rId14"/>
    <p:sldId id="302" r:id="rId15"/>
    <p:sldId id="321" r:id="rId16"/>
    <p:sldId id="277" r:id="rId17"/>
    <p:sldId id="304" r:id="rId18"/>
    <p:sldId id="341" r:id="rId19"/>
    <p:sldId id="342" r:id="rId20"/>
    <p:sldId id="345" r:id="rId21"/>
    <p:sldId id="300" r:id="rId22"/>
    <p:sldId id="336" r:id="rId23"/>
    <p:sldId id="346" r:id="rId24"/>
    <p:sldId id="323" r:id="rId25"/>
    <p:sldId id="303" r:id="rId26"/>
    <p:sldId id="261" r:id="rId2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9D47"/>
    <a:srgbClr val="996600"/>
    <a:srgbClr val="D0CAAC"/>
    <a:srgbClr val="CEBD97"/>
    <a:srgbClr val="C4BD97"/>
    <a:srgbClr val="C6BF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294" autoAdjust="0"/>
    <p:restoredTop sz="92240" autoAdjust="0"/>
  </p:normalViewPr>
  <p:slideViewPr>
    <p:cSldViewPr>
      <p:cViewPr>
        <p:scale>
          <a:sx n="80" d="100"/>
          <a:sy n="80" d="100"/>
        </p:scale>
        <p:origin x="-174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BBE773D9-08DD-45C3-B6EA-7EBBB2591AFA}" type="datetimeFigureOut">
              <a:rPr lang="en-GB" smtClean="0"/>
              <a:t>21/12/2014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577046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C47DD0C-1E60-4A76-B4AC-9BB9B5934234}" type="datetime1">
              <a:rPr lang="en-GB" smtClean="0"/>
              <a:t>21/12/2014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006ECC9-C167-4AF7-BACB-05AFE723B47E}" type="datetime1">
              <a:rPr lang="en-GB" smtClean="0"/>
              <a:t>21/12/2014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B4404F-4953-45FE-8965-CC13B4244A9F}" type="datetime1">
              <a:rPr lang="en-GB" smtClean="0"/>
              <a:t>21/12/2014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249600-58F4-4FEC-B0D3-8A8D70BADD49}" type="datetime1">
              <a:rPr lang="en-GB" smtClean="0"/>
              <a:t>21/12/2014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20E4F7-8828-4C6D-98A2-9D0F9C415929}" type="datetime1">
              <a:rPr lang="en-GB" smtClean="0"/>
              <a:t>21/12/2014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7FE3D52-06E2-4E18-922A-BF0A3517EA32}" type="datetime1">
              <a:rPr lang="en-GB" smtClean="0"/>
              <a:t>21/12/2014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361E7E0-15AB-4876-B63D-CB6B48C75C88}" type="datetime1">
              <a:rPr lang="en-GB" smtClean="0"/>
              <a:t>21/12/2014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2B99BE3-667D-41EC-8023-B0AEBEAF9BF4}" type="datetime1">
              <a:rPr lang="en-GB" smtClean="0"/>
              <a:t>21/12/2014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3D609-C81D-436E-932E-75EFD9EFFD55}" type="datetime1">
              <a:rPr lang="en-GB" smtClean="0"/>
              <a:t>21/12/2014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D9071-F987-426D-8C4C-C7F094E854AE}" type="datetime1">
              <a:rPr lang="en-GB" smtClean="0"/>
              <a:t>21/12/2014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F97E2A-B24F-4527-A1B5-D0DD353A6E97}" type="datetime1">
              <a:rPr lang="en-GB" smtClean="0"/>
              <a:t>21/12/2014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7ABDF6-4C72-4D2E-984A-FF3DE619312C}" type="datetime1">
              <a:rPr lang="en-GB" smtClean="0"/>
              <a:t>21/12/2014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4.png"/><Relationship Id="rId4" Type="http://schemas.openxmlformats.org/officeDocument/2006/relationships/image" Target="../media/image3.tiff"/></Relationships>
</file>

<file path=ppt/slides/_rels/slide1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7664" y="332656"/>
            <a:ext cx="7200800" cy="5544616"/>
          </a:xfrm>
        </p:spPr>
        <p:txBody>
          <a:bodyPr>
            <a:noAutofit/>
          </a:bodyPr>
          <a:lstStyle/>
          <a:p>
            <a:pPr rtl="1"/>
            <a:endParaRPr lang="ar-KW" sz="3000" b="1" dirty="0" smtClean="0">
              <a:solidFill>
                <a:srgbClr val="8C8A26"/>
              </a:solidFill>
              <a:cs typeface="mohammad bold art 1" pitchFamily="2" charset="-78"/>
            </a:endParaRPr>
          </a:p>
          <a:p>
            <a:pPr rtl="1"/>
            <a:endParaRPr lang="ar-KW" sz="2000" b="1" dirty="0" smtClean="0">
              <a:solidFill>
                <a:srgbClr val="8C8A26"/>
              </a:solidFill>
              <a:cs typeface="mohammad bold art 1" pitchFamily="2" charset="-78"/>
            </a:endParaRPr>
          </a:p>
          <a:p>
            <a:pPr rtl="1"/>
            <a:r>
              <a:rPr lang="ar-KW" sz="3000" b="1" dirty="0">
                <a:solidFill>
                  <a:srgbClr val="1F497D"/>
                </a:solidFill>
                <a:cs typeface="mohammad bold art 1" pitchFamily="2" charset="-78"/>
              </a:rPr>
              <a:t>ورشة عمل توعوية</a:t>
            </a:r>
          </a:p>
          <a:p>
            <a:pPr rtl="1"/>
            <a:r>
              <a:rPr lang="ar-KW" sz="3000" b="1" dirty="0">
                <a:solidFill>
                  <a:srgbClr val="1F497D"/>
                </a:solidFill>
                <a:cs typeface="mohammad bold art 1" pitchFamily="2" charset="-78"/>
              </a:rPr>
              <a:t>قطاع الإشراف</a:t>
            </a:r>
          </a:p>
          <a:p>
            <a:pPr rtl="1"/>
            <a:r>
              <a:rPr lang="ar-KW" sz="3000" b="1" dirty="0" smtClean="0">
                <a:solidFill>
                  <a:srgbClr val="1F497D"/>
                </a:solidFill>
                <a:cs typeface="mohammad bold art 1" pitchFamily="2" charset="-78"/>
              </a:rPr>
              <a:t>التفتيش الميداني على </a:t>
            </a:r>
          </a:p>
          <a:p>
            <a:pPr rtl="1"/>
            <a:r>
              <a:rPr lang="ar-KW" sz="3000" b="1" dirty="0" smtClean="0">
                <a:solidFill>
                  <a:srgbClr val="1F497D"/>
                </a:solidFill>
                <a:cs typeface="mohammad bold art 1" pitchFamily="2" charset="-78"/>
              </a:rPr>
              <a:t>الأشخاص المرخص لهم وأهدافه</a:t>
            </a:r>
          </a:p>
          <a:p>
            <a:pPr rtl="1"/>
            <a:endParaRPr lang="ar-KW" sz="3000" b="1" dirty="0">
              <a:solidFill>
                <a:srgbClr val="1F497D"/>
              </a:solidFill>
              <a:cs typeface="mohammad bold art 1" pitchFamily="2" charset="-78"/>
            </a:endParaRPr>
          </a:p>
          <a:p>
            <a:pPr algn="r" rtl="1"/>
            <a:endParaRPr lang="ar-KW" sz="2800" b="1" dirty="0" smtClean="0">
              <a:solidFill>
                <a:srgbClr val="1F497D"/>
              </a:solidFill>
              <a:cs typeface="mohammad bold art 1" pitchFamily="2" charset="-78"/>
            </a:endParaRPr>
          </a:p>
          <a:p>
            <a:pPr algn="r" rtl="1"/>
            <a:endParaRPr lang="ar-KW" sz="2800" b="1" dirty="0" smtClean="0">
              <a:solidFill>
                <a:srgbClr val="1F497D"/>
              </a:solidFill>
              <a:cs typeface="mohammad bold art 1" pitchFamily="2" charset="-78"/>
            </a:endParaRPr>
          </a:p>
          <a:p>
            <a:pPr rtl="1"/>
            <a:r>
              <a:rPr lang="ar-KW" sz="1800" b="1" dirty="0" smtClean="0">
                <a:solidFill>
                  <a:srgbClr val="1F497D"/>
                </a:solidFill>
                <a:cs typeface="mohammad bold art 1" pitchFamily="2" charset="-78"/>
              </a:rPr>
              <a:t>سعود يوسف الغملاس</a:t>
            </a:r>
          </a:p>
          <a:p>
            <a:pPr rtl="1"/>
            <a:r>
              <a:rPr lang="ar-KW" sz="1800" b="1" dirty="0" smtClean="0">
                <a:solidFill>
                  <a:srgbClr val="1F497D"/>
                </a:solidFill>
                <a:cs typeface="mohammad bold art 1" pitchFamily="2" charset="-78"/>
              </a:rPr>
              <a:t>مدير مكتب التنسيق والمتابعة</a:t>
            </a:r>
          </a:p>
        </p:txBody>
      </p:sp>
      <p:pic>
        <p:nvPicPr>
          <p:cNvPr id="6" name="Picture 5" descr="Picture 3.png"/>
          <p:cNvPicPr>
            <a:picLocks noChangeAspect="1"/>
          </p:cNvPicPr>
          <p:nvPr/>
        </p:nvPicPr>
        <p:blipFill rotWithShape="1">
          <a:blip r:embed="rId3" cstate="print"/>
          <a:srcRect r="75690"/>
          <a:stretch/>
        </p:blipFill>
        <p:spPr>
          <a:xfrm>
            <a:off x="1" y="0"/>
            <a:ext cx="1835695" cy="6858000"/>
          </a:xfrm>
          <a:prstGeom prst="rect">
            <a:avLst/>
          </a:prstGeom>
          <a:ln w="28575">
            <a:noFill/>
          </a:ln>
        </p:spPr>
      </p:pic>
      <p:pic>
        <p:nvPicPr>
          <p:cNvPr id="1026" name="Picture 2" descr="C:\Users\mibrahim\AppData\Local\Microsoft\Windows\Temporary Internet Files\Content.Outlook\SP3C7NE2\handshake (3).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5936" y="3631378"/>
            <a:ext cx="2232248" cy="1254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533400" y="1916832"/>
            <a:ext cx="8001000" cy="4104456"/>
          </a:xfrm>
        </p:spPr>
        <p:txBody>
          <a:bodyPr>
            <a:noAutofit/>
          </a:bodyPr>
          <a:lstStyle/>
          <a:p>
            <a:pPr algn="justLow" rtl="1">
              <a:lnSpc>
                <a:spcPct val="150000"/>
              </a:lnSpc>
              <a:spcBef>
                <a:spcPts val="1200"/>
              </a:spcBef>
              <a:buFont typeface="Wingdings" panose="05000000000000000000" pitchFamily="2" charset="2"/>
              <a:buChar char="§"/>
            </a:pPr>
            <a:r>
              <a:rPr lang="ar-KW" sz="1800" dirty="0" smtClean="0">
                <a:solidFill>
                  <a:schemeClr val="tx2"/>
                </a:solidFill>
                <a:cs typeface="mohammad bold art 1" pitchFamily="2" charset="-78"/>
              </a:rPr>
              <a:t>الحد من المخاطر التي قد يتعرض لها الأشخاص المرخص لهم، فضلاً عن محاولة تجنب الوقوع في تلك المخاطر.</a:t>
            </a:r>
          </a:p>
          <a:p>
            <a:pPr algn="justLow" rtl="1">
              <a:lnSpc>
                <a:spcPct val="150000"/>
              </a:lnSpc>
              <a:spcBef>
                <a:spcPts val="1200"/>
              </a:spcBef>
              <a:buFont typeface="Wingdings" panose="05000000000000000000" pitchFamily="2" charset="2"/>
              <a:buChar char="§"/>
            </a:pPr>
            <a:r>
              <a:rPr lang="ar-KW" sz="1800" dirty="0" smtClean="0">
                <a:solidFill>
                  <a:schemeClr val="tx2"/>
                </a:solidFill>
                <a:cs typeface="mohammad bold art 1" pitchFamily="2" charset="-78"/>
              </a:rPr>
              <a:t>المحافظة على كيان الشخص المرخص له المالي والقانوني، فضلاً عن المحافظة على حقوق المساهمين والعملاء مما يساهم في المحافظة على الاقتصاد الوطني وتعزيز متانته. </a:t>
            </a:r>
          </a:p>
          <a:p>
            <a:pPr algn="justLow" rtl="1">
              <a:lnSpc>
                <a:spcPct val="150000"/>
              </a:lnSpc>
              <a:spcBef>
                <a:spcPts val="1200"/>
              </a:spcBef>
              <a:buFont typeface="Wingdings" panose="05000000000000000000" pitchFamily="2" charset="2"/>
              <a:buChar char="§"/>
            </a:pPr>
            <a:r>
              <a:rPr lang="ar-KW" sz="1800" dirty="0" smtClean="0">
                <a:solidFill>
                  <a:schemeClr val="tx2"/>
                </a:solidFill>
                <a:cs typeface="mohammad bold art 1" pitchFamily="2" charset="-78"/>
              </a:rPr>
              <a:t>العمل على تطبيق مبدأ الشفافية في الأنشطة التي يقوم بها الأشخاص المرخص لهم وبما يؤدي إلى تحقيق التنافس العادل في السوق.</a:t>
            </a: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smtClean="0">
                <a:solidFill>
                  <a:schemeClr val="tx2"/>
                </a:solidFill>
                <a:cs typeface="mohammad bold art 1" pitchFamily="2" charset="-78"/>
              </a:rPr>
              <a:t>هدف </a:t>
            </a:r>
            <a:r>
              <a:rPr lang="ar-KW" dirty="0">
                <a:solidFill>
                  <a:schemeClr val="tx2"/>
                </a:solidFill>
                <a:cs typeface="mohammad bold art 1" pitchFamily="2" charset="-78"/>
              </a:rPr>
              <a:t>إدارة التفتيش </a:t>
            </a:r>
            <a:r>
              <a:rPr lang="ar-KW" dirty="0" smtClean="0">
                <a:solidFill>
                  <a:schemeClr val="tx2"/>
                </a:solidFill>
                <a:cs typeface="mohammad bold art 1" pitchFamily="2" charset="-78"/>
              </a:rPr>
              <a:t>الميداني- تابع:</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3495404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2204864"/>
            <a:ext cx="8229600" cy="3963992"/>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3" name="Rectangle 2"/>
          <p:cNvSpPr/>
          <p:nvPr/>
        </p:nvSpPr>
        <p:spPr>
          <a:xfrm>
            <a:off x="565001" y="1844824"/>
            <a:ext cx="7969399" cy="4289636"/>
          </a:xfrm>
          <a:prstGeom prst="rect">
            <a:avLst/>
          </a:prstGeom>
        </p:spPr>
        <p:txBody>
          <a:bodyPr wrap="square">
            <a:spAutoFit/>
          </a:bodyPr>
          <a:lstStyle/>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تقييم </a:t>
            </a:r>
            <a:r>
              <a:rPr lang="ar-SA" sz="1650" dirty="0">
                <a:solidFill>
                  <a:schemeClr val="tx2"/>
                </a:solidFill>
                <a:cs typeface="mohammad bold art 1" pitchFamily="2" charset="-78"/>
              </a:rPr>
              <a:t>الحالة المالية </a:t>
            </a:r>
            <a:r>
              <a:rPr lang="ar-SA" sz="1650" dirty="0" smtClean="0">
                <a:solidFill>
                  <a:schemeClr val="tx2"/>
                </a:solidFill>
                <a:cs typeface="mohammad bold art 1" pitchFamily="2" charset="-78"/>
              </a:rPr>
              <a:t>للش</a:t>
            </a:r>
            <a:r>
              <a:rPr lang="ar-KW" sz="1650" dirty="0" smtClean="0">
                <a:solidFill>
                  <a:schemeClr val="tx2"/>
                </a:solidFill>
                <a:cs typeface="mohammad bold art 1" pitchFamily="2" charset="-78"/>
              </a:rPr>
              <a:t>خص المرخص له</a:t>
            </a:r>
            <a:r>
              <a:rPr lang="ar-SA" sz="1650" dirty="0" smtClean="0">
                <a:solidFill>
                  <a:schemeClr val="tx2"/>
                </a:solidFill>
                <a:cs typeface="mohammad bold art 1" pitchFamily="2" charset="-78"/>
              </a:rPr>
              <a:t> </a:t>
            </a:r>
            <a:r>
              <a:rPr lang="ar-SA" sz="1650" dirty="0">
                <a:solidFill>
                  <a:schemeClr val="tx2"/>
                </a:solidFill>
                <a:cs typeface="mohammad bold art 1" pitchFamily="2" charset="-78"/>
              </a:rPr>
              <a:t>والمخاطر المرتبطة </a:t>
            </a:r>
            <a:r>
              <a:rPr lang="ar-SA" sz="1650" dirty="0" smtClean="0">
                <a:solidFill>
                  <a:schemeClr val="tx2"/>
                </a:solidFill>
                <a:cs typeface="mohammad bold art 1" pitchFamily="2" charset="-78"/>
              </a:rPr>
              <a:t>بأنشطته </a:t>
            </a:r>
            <a:r>
              <a:rPr lang="ar-SA" sz="1650" dirty="0">
                <a:solidFill>
                  <a:schemeClr val="tx2"/>
                </a:solidFill>
                <a:cs typeface="mohammad bold art 1" pitchFamily="2" charset="-78"/>
              </a:rPr>
              <a:t>الحالية </a:t>
            </a:r>
            <a:r>
              <a:rPr lang="ar-SA" sz="1650" dirty="0" smtClean="0">
                <a:solidFill>
                  <a:schemeClr val="tx2"/>
                </a:solidFill>
                <a:cs typeface="mohammad bold art 1" pitchFamily="2" charset="-78"/>
              </a:rPr>
              <a:t>والمستقبلية.</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تقييم مدى </a:t>
            </a:r>
            <a:r>
              <a:rPr lang="ar-KW" sz="1650" dirty="0">
                <a:solidFill>
                  <a:schemeClr val="tx2"/>
                </a:solidFill>
                <a:cs typeface="mohammad bold art 1" pitchFamily="2" charset="-78"/>
              </a:rPr>
              <a:t>ا</a:t>
            </a:r>
            <a:r>
              <a:rPr lang="ar-SA" sz="1650" dirty="0" smtClean="0">
                <a:solidFill>
                  <a:schemeClr val="tx2"/>
                </a:solidFill>
                <a:cs typeface="mohammad bold art 1" pitchFamily="2" charset="-78"/>
              </a:rPr>
              <a:t>لتزام الش</a:t>
            </a:r>
            <a:r>
              <a:rPr lang="ar-KW" sz="1650" dirty="0" smtClean="0">
                <a:solidFill>
                  <a:schemeClr val="tx2"/>
                </a:solidFill>
                <a:cs typeface="mohammad bold art 1" pitchFamily="2" charset="-78"/>
              </a:rPr>
              <a:t>خص المرخص له</a:t>
            </a:r>
            <a:r>
              <a:rPr lang="ar-SA" sz="1650" dirty="0" smtClean="0">
                <a:solidFill>
                  <a:schemeClr val="tx2"/>
                </a:solidFill>
                <a:cs typeface="mohammad bold art 1" pitchFamily="2" charset="-78"/>
              </a:rPr>
              <a:t> بالقانون رقم 7 لسنة 2010 ولائحته التنفيذية، والقرارات والتعليمات الصادرة </a:t>
            </a:r>
            <a:r>
              <a:rPr lang="ar-KW" sz="1650" dirty="0" smtClean="0">
                <a:solidFill>
                  <a:schemeClr val="tx2"/>
                </a:solidFill>
                <a:cs typeface="mohammad bold art 1" pitchFamily="2" charset="-78"/>
              </a:rPr>
              <a:t>ع</a:t>
            </a:r>
            <a:r>
              <a:rPr lang="ar-SA" sz="1650" dirty="0" smtClean="0">
                <a:solidFill>
                  <a:schemeClr val="tx2"/>
                </a:solidFill>
                <a:cs typeface="mohammad bold art 1" pitchFamily="2" charset="-78"/>
              </a:rPr>
              <a:t>ن الهيئة، والقوانين الأخرى ذات الصلة.</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تقييم </a:t>
            </a:r>
            <a:r>
              <a:rPr lang="ar-SA" sz="1650" dirty="0">
                <a:solidFill>
                  <a:schemeClr val="tx2"/>
                </a:solidFill>
                <a:cs typeface="mohammad bold art 1" pitchFamily="2" charset="-78"/>
              </a:rPr>
              <a:t>مدى التكامل والفعالية في نظم الرقابة </a:t>
            </a:r>
            <a:r>
              <a:rPr lang="ar-SA" sz="1650" dirty="0" smtClean="0">
                <a:solidFill>
                  <a:schemeClr val="tx2"/>
                </a:solidFill>
                <a:cs typeface="mohammad bold art 1" pitchFamily="2" charset="-78"/>
              </a:rPr>
              <a:t>الداخلية، </a:t>
            </a:r>
            <a:r>
              <a:rPr lang="ar-SA" sz="1650" dirty="0">
                <a:solidFill>
                  <a:schemeClr val="tx2"/>
                </a:solidFill>
                <a:cs typeface="mohammad bold art 1" pitchFamily="2" charset="-78"/>
              </a:rPr>
              <a:t>وإدارة المخاطر لدى </a:t>
            </a:r>
            <a:r>
              <a:rPr lang="ar-SA" sz="1650" dirty="0" smtClean="0">
                <a:solidFill>
                  <a:schemeClr val="tx2"/>
                </a:solidFill>
                <a:cs typeface="mohammad bold art 1" pitchFamily="2" charset="-78"/>
              </a:rPr>
              <a:t>الش</a:t>
            </a:r>
            <a:r>
              <a:rPr lang="ar-KW" sz="1650" dirty="0" smtClean="0">
                <a:solidFill>
                  <a:schemeClr val="tx2"/>
                </a:solidFill>
                <a:cs typeface="mohammad bold art 1" pitchFamily="2" charset="-78"/>
              </a:rPr>
              <a:t>خص المرخص له</a:t>
            </a:r>
            <a:r>
              <a:rPr lang="ar-SA" sz="1650" dirty="0" smtClean="0">
                <a:solidFill>
                  <a:schemeClr val="tx2"/>
                </a:solidFill>
                <a:cs typeface="mohammad bold art 1" pitchFamily="2" charset="-78"/>
              </a:rPr>
              <a:t>.</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تحديد </a:t>
            </a:r>
            <a:r>
              <a:rPr lang="ar-SA" sz="1650" dirty="0">
                <a:solidFill>
                  <a:schemeClr val="tx2"/>
                </a:solidFill>
                <a:cs typeface="mohammad bold art 1" pitchFamily="2" charset="-78"/>
              </a:rPr>
              <a:t>الجوانب التي يمكن أن تنطوي على أي عمليات احتيال أو </a:t>
            </a:r>
            <a:r>
              <a:rPr lang="ar-SA" sz="1650" dirty="0" smtClean="0">
                <a:solidFill>
                  <a:schemeClr val="tx2"/>
                </a:solidFill>
                <a:cs typeface="mohammad bold art 1" pitchFamily="2" charset="-78"/>
              </a:rPr>
              <a:t>تلاعب.</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SA" sz="1650" dirty="0" smtClean="0">
                <a:solidFill>
                  <a:schemeClr val="tx2"/>
                </a:solidFill>
                <a:cs typeface="mohammad bold art 1" pitchFamily="2" charset="-78"/>
              </a:rPr>
              <a:t>تشجيع </a:t>
            </a:r>
            <a:r>
              <a:rPr lang="ar-SA" sz="1650" dirty="0">
                <a:solidFill>
                  <a:schemeClr val="tx2"/>
                </a:solidFill>
                <a:cs typeface="mohammad bold art 1" pitchFamily="2" charset="-78"/>
              </a:rPr>
              <a:t>الرقابة الذاتية لدى </a:t>
            </a:r>
            <a:r>
              <a:rPr lang="ar-SA" sz="1650" dirty="0" smtClean="0">
                <a:solidFill>
                  <a:schemeClr val="tx2"/>
                </a:solidFill>
                <a:cs typeface="mohammad bold art 1" pitchFamily="2" charset="-78"/>
              </a:rPr>
              <a:t>ال</a:t>
            </a:r>
            <a:r>
              <a:rPr lang="ar-KW" sz="1650" dirty="0" smtClean="0">
                <a:solidFill>
                  <a:schemeClr val="tx2"/>
                </a:solidFill>
                <a:cs typeface="mohammad bold art 1" pitchFamily="2" charset="-78"/>
              </a:rPr>
              <a:t>أشخاص المرخص</a:t>
            </a:r>
            <a:r>
              <a:rPr lang="ar-SA" sz="1650" dirty="0" smtClean="0">
                <a:solidFill>
                  <a:schemeClr val="tx2"/>
                </a:solidFill>
                <a:cs typeface="mohammad bold art 1" pitchFamily="2" charset="-78"/>
              </a:rPr>
              <a:t> </a:t>
            </a:r>
            <a:r>
              <a:rPr lang="ar-KW" sz="1650" dirty="0" smtClean="0">
                <a:solidFill>
                  <a:schemeClr val="tx2"/>
                </a:solidFill>
                <a:cs typeface="mohammad bold art 1" pitchFamily="2" charset="-78"/>
              </a:rPr>
              <a:t>لهم </a:t>
            </a:r>
            <a:r>
              <a:rPr lang="ar-SA" sz="1650" dirty="0" smtClean="0">
                <a:solidFill>
                  <a:schemeClr val="tx2"/>
                </a:solidFill>
                <a:cs typeface="mohammad bold art 1" pitchFamily="2" charset="-78"/>
              </a:rPr>
              <a:t>وتطوير </a:t>
            </a:r>
            <a:r>
              <a:rPr lang="ar-SA" sz="1650" dirty="0">
                <a:solidFill>
                  <a:schemeClr val="tx2"/>
                </a:solidFill>
                <a:cs typeface="mohammad bold art 1" pitchFamily="2" charset="-78"/>
              </a:rPr>
              <a:t>ثقافة الالتزام </a:t>
            </a:r>
            <a:r>
              <a:rPr lang="ar-SA" sz="1650" dirty="0" smtClean="0">
                <a:solidFill>
                  <a:schemeClr val="tx2"/>
                </a:solidFill>
                <a:cs typeface="mohammad bold art 1" pitchFamily="2" charset="-78"/>
              </a:rPr>
              <a:t>لديهم.</a:t>
            </a:r>
            <a:endParaRPr lang="en-US" sz="1650" dirty="0">
              <a:solidFill>
                <a:schemeClr val="tx2"/>
              </a:solidFill>
              <a:cs typeface="mohammad bold art 1" pitchFamily="2" charset="-78"/>
            </a:endParaRPr>
          </a:p>
          <a:p>
            <a:pPr marL="339725" lvl="0" indent="-222250" algn="just" rtl="1">
              <a:lnSpc>
                <a:spcPct val="150000"/>
              </a:lnSpc>
              <a:spcBef>
                <a:spcPts val="1200"/>
              </a:spcBef>
              <a:buFont typeface="+mj-lt"/>
              <a:buAutoNum type="arabicPeriod"/>
            </a:pPr>
            <a:r>
              <a:rPr lang="ar-KW" sz="1650" dirty="0" smtClean="0">
                <a:solidFill>
                  <a:schemeClr val="tx2"/>
                </a:solidFill>
                <a:cs typeface="mohammad bold art 1" pitchFamily="2" charset="-78"/>
              </a:rPr>
              <a:t>تقييم </a:t>
            </a:r>
            <a:r>
              <a:rPr lang="ar-KW" sz="1650" dirty="0">
                <a:solidFill>
                  <a:schemeClr val="tx2"/>
                </a:solidFill>
                <a:cs typeface="mohammad bold art 1" pitchFamily="2" charset="-78"/>
              </a:rPr>
              <a:t>كفاءة ونزاهة القائمين على إدارة الشخص المرخص </a:t>
            </a:r>
            <a:r>
              <a:rPr lang="ar-KW" sz="1650" dirty="0" smtClean="0">
                <a:solidFill>
                  <a:schemeClr val="tx2"/>
                </a:solidFill>
                <a:cs typeface="mohammad bold art 1" pitchFamily="2" charset="-78"/>
              </a:rPr>
              <a:t>له </a:t>
            </a:r>
            <a:r>
              <a:rPr lang="ar-KW" sz="1650" dirty="0">
                <a:solidFill>
                  <a:schemeClr val="tx2"/>
                </a:solidFill>
                <a:cs typeface="mohammad bold art 1" pitchFamily="2" charset="-78"/>
              </a:rPr>
              <a:t>والتحقق من امتلاكهم للمهارات والقدرات الفنية التي تتيح لهم </a:t>
            </a:r>
            <a:r>
              <a:rPr lang="ar-KW" sz="1650" dirty="0" smtClean="0">
                <a:solidFill>
                  <a:schemeClr val="tx2"/>
                </a:solidFill>
                <a:cs typeface="mohammad bold art 1" pitchFamily="2" charset="-78"/>
              </a:rPr>
              <a:t>القيام بأعمالهم على </a:t>
            </a:r>
            <a:r>
              <a:rPr lang="ar-KW" sz="1650" dirty="0">
                <a:solidFill>
                  <a:schemeClr val="tx2"/>
                </a:solidFill>
                <a:cs typeface="mohammad bold art 1" pitchFamily="2" charset="-78"/>
              </a:rPr>
              <a:t>أكمل </a:t>
            </a:r>
            <a:r>
              <a:rPr lang="ar-KW" sz="1650" dirty="0" smtClean="0">
                <a:solidFill>
                  <a:schemeClr val="tx2"/>
                </a:solidFill>
                <a:cs typeface="mohammad bold art 1" pitchFamily="2" charset="-78"/>
              </a:rPr>
              <a:t>وجه.</a:t>
            </a:r>
            <a:endParaRPr lang="en-US" sz="1650" dirty="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مهام واختصاصات إدارة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18552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1455469"/>
            <a:ext cx="8229600" cy="4713387"/>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5" name="Rectangle 4"/>
          <p:cNvSpPr/>
          <p:nvPr/>
        </p:nvSpPr>
        <p:spPr>
          <a:xfrm>
            <a:off x="533400" y="1916832"/>
            <a:ext cx="8001000" cy="4104009"/>
          </a:xfrm>
          <a:prstGeom prst="rect">
            <a:avLst/>
          </a:prstGeom>
        </p:spPr>
        <p:txBody>
          <a:bodyPr wrap="square">
            <a:spAutoFit/>
          </a:bodyPr>
          <a:lstStyle/>
          <a:p>
            <a:pPr marL="404813" lvl="0" indent="-287338" algn="just" rtl="1">
              <a:lnSpc>
                <a:spcPct val="150000"/>
              </a:lnSpc>
              <a:spcBef>
                <a:spcPts val="1200"/>
              </a:spcBef>
              <a:buFont typeface="+mj-lt"/>
              <a:buAutoNum type="arabicPeriod" startAt="7"/>
            </a:pPr>
            <a:r>
              <a:rPr lang="ar-SA" sz="1650" dirty="0">
                <a:solidFill>
                  <a:schemeClr val="tx2"/>
                </a:solidFill>
                <a:cs typeface="mohammad bold art 1" pitchFamily="2" charset="-78"/>
              </a:rPr>
              <a:t>التأكد من توافر السياسات واللوائح التي تتناول كافة أنشطة </a:t>
            </a:r>
            <a:r>
              <a:rPr lang="ar-SA" sz="1650" dirty="0" smtClean="0">
                <a:solidFill>
                  <a:schemeClr val="tx2"/>
                </a:solidFill>
                <a:cs typeface="mohammad bold art 1" pitchFamily="2" charset="-78"/>
              </a:rPr>
              <a:t>ال</a:t>
            </a:r>
            <a:r>
              <a:rPr lang="ar-KW" sz="1650" dirty="0" smtClean="0">
                <a:solidFill>
                  <a:schemeClr val="tx2"/>
                </a:solidFill>
                <a:cs typeface="mohammad bold art 1" pitchFamily="2" charset="-78"/>
              </a:rPr>
              <a:t>أشخاص المرخص لهم</a:t>
            </a:r>
            <a:r>
              <a:rPr lang="ar-KW" sz="1650" dirty="0">
                <a:solidFill>
                  <a:schemeClr val="tx2"/>
                </a:solidFill>
                <a:cs typeface="mohammad bold art 1" pitchFamily="2" charset="-78"/>
              </a:rPr>
              <a:t>،</a:t>
            </a:r>
            <a:r>
              <a:rPr lang="ar-SA" sz="1650" dirty="0" smtClean="0">
                <a:solidFill>
                  <a:schemeClr val="tx2"/>
                </a:solidFill>
                <a:cs typeface="mohammad bold art 1" pitchFamily="2" charset="-78"/>
              </a:rPr>
              <a:t> </a:t>
            </a:r>
            <a:r>
              <a:rPr lang="ar-SA" sz="1650" dirty="0">
                <a:solidFill>
                  <a:schemeClr val="tx2"/>
                </a:solidFill>
                <a:cs typeface="mohammad bold art 1" pitchFamily="2" charset="-78"/>
              </a:rPr>
              <a:t>و</a:t>
            </a:r>
            <a:r>
              <a:rPr lang="ar-KW" sz="1650" dirty="0">
                <a:solidFill>
                  <a:schemeClr val="tx2"/>
                </a:solidFill>
                <a:cs typeface="mohammad bold art 1" pitchFamily="2" charset="-78"/>
              </a:rPr>
              <a:t>تقييم مدى </a:t>
            </a:r>
            <a:r>
              <a:rPr lang="ar-KW" sz="1650" dirty="0" smtClean="0">
                <a:solidFill>
                  <a:schemeClr val="tx2"/>
                </a:solidFill>
                <a:cs typeface="mohammad bold art 1" pitchFamily="2" charset="-78"/>
              </a:rPr>
              <a:t>كفايتها. </a:t>
            </a:r>
            <a:endParaRPr lang="en-US" sz="1650" dirty="0">
              <a:solidFill>
                <a:schemeClr val="tx2"/>
              </a:solidFill>
              <a:cs typeface="mohammad bold art 1" pitchFamily="2" charset="-78"/>
            </a:endParaRPr>
          </a:p>
          <a:p>
            <a:pPr marL="404813" lvl="0"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تقييم </a:t>
            </a:r>
            <a:r>
              <a:rPr lang="ar-KW" sz="1650" dirty="0">
                <a:solidFill>
                  <a:schemeClr val="tx2"/>
                </a:solidFill>
                <a:cs typeface="mohammad bold art 1" pitchFamily="2" charset="-78"/>
              </a:rPr>
              <a:t>مدى كفاية إجراءات العمل المعتمدة من قبل مجلس الإدارة لمختــــلف أنشطة وإدارات </a:t>
            </a:r>
            <a:r>
              <a:rPr lang="ar-KW" sz="1650" dirty="0" smtClean="0">
                <a:solidFill>
                  <a:schemeClr val="tx2"/>
                </a:solidFill>
                <a:cs typeface="mohammad bold art 1" pitchFamily="2" charset="-78"/>
              </a:rPr>
              <a:t>الأشخاص المرخص لهم، </a:t>
            </a:r>
            <a:r>
              <a:rPr lang="ar-KW" sz="1650" dirty="0">
                <a:solidFill>
                  <a:schemeClr val="tx2"/>
                </a:solidFill>
                <a:cs typeface="mohammad bold art 1" pitchFamily="2" charset="-78"/>
              </a:rPr>
              <a:t>وما إذا كان يتم مراجعة وتحديث تلك الإجراءات بشكل </a:t>
            </a:r>
            <a:r>
              <a:rPr lang="ar-KW" sz="1650" dirty="0" smtClean="0">
                <a:solidFill>
                  <a:schemeClr val="tx2"/>
                </a:solidFill>
                <a:cs typeface="mohammad bold art 1" pitchFamily="2" charset="-78"/>
              </a:rPr>
              <a:t>دوري، </a:t>
            </a:r>
            <a:r>
              <a:rPr lang="ar-KW" sz="1650" dirty="0">
                <a:solidFill>
                  <a:schemeClr val="tx2"/>
                </a:solidFill>
                <a:cs typeface="mohammad bold art 1" pitchFamily="2" charset="-78"/>
              </a:rPr>
              <a:t>فضلاً عن التأكد من مدى </a:t>
            </a:r>
            <a:r>
              <a:rPr lang="ar-KW" sz="1650" dirty="0" smtClean="0">
                <a:solidFill>
                  <a:schemeClr val="tx2"/>
                </a:solidFill>
                <a:cs typeface="mohammad bold art 1" pitchFamily="2" charset="-78"/>
              </a:rPr>
              <a:t>الالتزام بهذه الإجراءات. </a:t>
            </a:r>
            <a:endParaRPr lang="en-US" sz="1650" dirty="0">
              <a:solidFill>
                <a:schemeClr val="tx2"/>
              </a:solidFill>
              <a:cs typeface="mohammad bold art 1" pitchFamily="2" charset="-78"/>
            </a:endParaRPr>
          </a:p>
          <a:p>
            <a:pPr marL="404813" lvl="0"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تقييم </a:t>
            </a:r>
            <a:r>
              <a:rPr lang="ar-KW" sz="1650" dirty="0">
                <a:solidFill>
                  <a:schemeClr val="tx2"/>
                </a:solidFill>
                <a:cs typeface="mohammad bold art 1" pitchFamily="2" charset="-78"/>
              </a:rPr>
              <a:t>نظم التقارير المعمول </a:t>
            </a:r>
            <a:r>
              <a:rPr lang="ar-KW" sz="1650" dirty="0" smtClean="0">
                <a:solidFill>
                  <a:schemeClr val="tx2"/>
                </a:solidFill>
                <a:cs typeface="mohammad bold art 1" pitchFamily="2" charset="-78"/>
              </a:rPr>
              <a:t>بها، </a:t>
            </a:r>
            <a:r>
              <a:rPr lang="ar-KW" sz="1650" dirty="0">
                <a:solidFill>
                  <a:schemeClr val="tx2"/>
                </a:solidFill>
                <a:cs typeface="mohammad bold art 1" pitchFamily="2" charset="-78"/>
              </a:rPr>
              <a:t>والتأكد من صحة ودقة البيانات الدورية المقدمة </a:t>
            </a:r>
            <a:r>
              <a:rPr lang="ar-KW" sz="1650" dirty="0" smtClean="0">
                <a:solidFill>
                  <a:schemeClr val="tx2"/>
                </a:solidFill>
                <a:cs typeface="mohammad bold art 1" pitchFamily="2" charset="-78"/>
              </a:rPr>
              <a:t>للهيئة.</a:t>
            </a:r>
          </a:p>
          <a:p>
            <a:pPr marL="404813" lvl="0"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التحقق </a:t>
            </a:r>
            <a:r>
              <a:rPr lang="ar-KW" sz="1650" dirty="0">
                <a:solidFill>
                  <a:schemeClr val="tx2"/>
                </a:solidFill>
                <a:cs typeface="mohammad bold art 1" pitchFamily="2" charset="-78"/>
              </a:rPr>
              <a:t>من مدى تصويب </a:t>
            </a:r>
            <a:r>
              <a:rPr lang="ar-KW" sz="1650" dirty="0" smtClean="0">
                <a:solidFill>
                  <a:schemeClr val="tx2"/>
                </a:solidFill>
                <a:cs typeface="mohammad bold art 1" pitchFamily="2" charset="-78"/>
              </a:rPr>
              <a:t>المخالفات التي أسفر عنها التفتيش الميداني السابق. </a:t>
            </a:r>
            <a:endParaRPr lang="en-US" sz="1650" dirty="0">
              <a:solidFill>
                <a:schemeClr val="tx2"/>
              </a:solidFill>
              <a:cs typeface="mohammad bold art 1" pitchFamily="2" charset="-78"/>
            </a:endParaRPr>
          </a:p>
          <a:p>
            <a:pPr marL="404813" indent="-287338" algn="just" rtl="1">
              <a:lnSpc>
                <a:spcPct val="150000"/>
              </a:lnSpc>
              <a:spcBef>
                <a:spcPts val="1200"/>
              </a:spcBef>
              <a:buFont typeface="+mj-lt"/>
              <a:buAutoNum type="arabicPeriod" startAt="7"/>
            </a:pPr>
            <a:r>
              <a:rPr lang="ar-KW" sz="1650" dirty="0" smtClean="0">
                <a:solidFill>
                  <a:schemeClr val="tx2"/>
                </a:solidFill>
                <a:cs typeface="mohammad bold art 1" pitchFamily="2" charset="-78"/>
              </a:rPr>
              <a:t>التحقق </a:t>
            </a:r>
            <a:r>
              <a:rPr lang="ar-KW" sz="1650" dirty="0">
                <a:solidFill>
                  <a:schemeClr val="tx2"/>
                </a:solidFill>
                <a:cs typeface="mohammad bold art 1" pitchFamily="2" charset="-78"/>
              </a:rPr>
              <a:t>من مدى تصويب وتدارك </a:t>
            </a:r>
            <a:r>
              <a:rPr lang="ar-KW" sz="1650" dirty="0" smtClean="0">
                <a:solidFill>
                  <a:schemeClr val="tx2"/>
                </a:solidFill>
                <a:cs typeface="mohammad bold art 1" pitchFamily="2" charset="-78"/>
              </a:rPr>
              <a:t>الشخص المرخص له </a:t>
            </a:r>
            <a:r>
              <a:rPr lang="ar-KW" sz="1650" dirty="0">
                <a:solidFill>
                  <a:schemeClr val="tx2"/>
                </a:solidFill>
                <a:cs typeface="mohammad bold art 1" pitchFamily="2" charset="-78"/>
              </a:rPr>
              <a:t>لملاحظات مراقب الحسابات الخارجي والمدقق </a:t>
            </a:r>
            <a:r>
              <a:rPr lang="ar-KW" sz="1650" dirty="0" smtClean="0">
                <a:solidFill>
                  <a:schemeClr val="tx2"/>
                </a:solidFill>
                <a:cs typeface="mohammad bold art 1" pitchFamily="2" charset="-78"/>
              </a:rPr>
              <a:t>الداخلي.</a:t>
            </a:r>
            <a:endParaRPr lang="ar-KW" sz="1650" dirty="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مهام واختصاصات إدارة التفتيش الميداني - تابع:</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4479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5">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5">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p:cTn id="25"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5">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5">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p:cTn id="31"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5">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9552" y="2132856"/>
            <a:ext cx="8147248" cy="4248472"/>
          </a:xfrm>
        </p:spPr>
        <p:txBody>
          <a:bodyPr>
            <a:normAutofit/>
          </a:bodyPr>
          <a:lstStyle/>
          <a:p>
            <a:pPr marL="519113" indent="-285750" algn="justLow" rtl="1" fontAlgn="base">
              <a:lnSpc>
                <a:spcPct val="150000"/>
              </a:lnSpc>
              <a:spcBef>
                <a:spcPts val="1200"/>
              </a:spcBef>
              <a:buFont typeface="Wingdings" panose="05000000000000000000" pitchFamily="2" charset="2"/>
              <a:buChar char="§"/>
            </a:pPr>
            <a:r>
              <a:rPr lang="ar-KW" sz="1800" dirty="0" smtClean="0">
                <a:solidFill>
                  <a:schemeClr val="tx2"/>
                </a:solidFill>
                <a:ea typeface="Calibri"/>
                <a:cs typeface="mohammad bold art 1" pitchFamily="2" charset="-78"/>
              </a:rPr>
              <a:t>قامت فرق التفتيش الميداني </a:t>
            </a:r>
            <a:r>
              <a:rPr lang="ar-KW" sz="1800" dirty="0">
                <a:solidFill>
                  <a:schemeClr val="tx2"/>
                </a:solidFill>
                <a:ea typeface="Calibri"/>
                <a:cs typeface="mohammad bold art 1" pitchFamily="2" charset="-78"/>
              </a:rPr>
              <a:t>بالهيئة بإجراء زيارات ميدانية </a:t>
            </a:r>
            <a:r>
              <a:rPr lang="ar-KW" sz="1800" dirty="0" smtClean="0">
                <a:solidFill>
                  <a:schemeClr val="tx2"/>
                </a:solidFill>
                <a:ea typeface="Calibri"/>
                <a:cs typeface="mohammad bold art 1" pitchFamily="2" charset="-78"/>
              </a:rPr>
              <a:t>لبعض الشركات الخاضعة لرقابة هيئة أسواق المال.</a:t>
            </a:r>
          </a:p>
          <a:p>
            <a:pPr marL="519113" indent="-285750" algn="justLow" rtl="1" fontAlgn="base">
              <a:lnSpc>
                <a:spcPct val="150000"/>
              </a:lnSpc>
              <a:spcBef>
                <a:spcPts val="1800"/>
              </a:spcBef>
              <a:buFont typeface="Wingdings" panose="05000000000000000000" pitchFamily="2" charset="2"/>
              <a:buChar char="§"/>
            </a:pPr>
            <a:r>
              <a:rPr lang="ar-KW" sz="1800" dirty="0" smtClean="0">
                <a:solidFill>
                  <a:schemeClr val="tx2"/>
                </a:solidFill>
                <a:ea typeface="Calibri"/>
                <a:cs typeface="mohammad bold art 1" pitchFamily="2" charset="-78"/>
              </a:rPr>
              <a:t>تم التواصل والتنسيق مع الإدارات العليا للشركات التي تم التفتيش عليها لمناقشة نتائج التفتيش معها وإعطائها مهلة زمنية مناسبة لتصحيح المخالفات والملاحظات التي </a:t>
            </a:r>
            <a:r>
              <a:rPr lang="ar-KW" sz="1800" dirty="0">
                <a:solidFill>
                  <a:schemeClr val="tx2"/>
                </a:solidFill>
                <a:ea typeface="Calibri"/>
                <a:cs typeface="mohammad bold art 1" pitchFamily="2" charset="-78"/>
              </a:rPr>
              <a:t>تكشفت لفرق التفتيش </a:t>
            </a:r>
            <a:r>
              <a:rPr lang="ar-KW" sz="1800" dirty="0" smtClean="0">
                <a:solidFill>
                  <a:schemeClr val="tx2"/>
                </a:solidFill>
                <a:ea typeface="Calibri"/>
                <a:cs typeface="mohammad bold art 1" pitchFamily="2" charset="-78"/>
              </a:rPr>
              <a:t>الميداني.</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إنجازات إدارة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1506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533400" y="1916832"/>
            <a:ext cx="8001000" cy="4185761"/>
          </a:xfrm>
          <a:prstGeom prst="rect">
            <a:avLst/>
          </a:prstGeom>
        </p:spPr>
        <p:txBody>
          <a:bodyPr wrap="square">
            <a:spAutoFit/>
          </a:bodyPr>
          <a:lstStyle/>
          <a:p>
            <a:pPr marL="52388" algn="justLow" rtl="1">
              <a:lnSpc>
                <a:spcPct val="150000"/>
              </a:lnSpc>
              <a:spcBef>
                <a:spcPts val="1200"/>
              </a:spcBef>
            </a:pPr>
            <a:r>
              <a:rPr lang="ar-KW" dirty="0">
                <a:solidFill>
                  <a:schemeClr val="tx2"/>
                </a:solidFill>
                <a:cs typeface="mohammad bold art 1" pitchFamily="2" charset="-78"/>
              </a:rPr>
              <a:t>إن نطاق </a:t>
            </a:r>
            <a:r>
              <a:rPr lang="ar-KW" dirty="0" smtClean="0">
                <a:solidFill>
                  <a:schemeClr val="tx2"/>
                </a:solidFill>
                <a:cs typeface="mohammad bold art 1" pitchFamily="2" charset="-78"/>
              </a:rPr>
              <a:t>التفتيش الميداني </a:t>
            </a:r>
            <a:r>
              <a:rPr lang="ar-KW" dirty="0">
                <a:solidFill>
                  <a:schemeClr val="tx2"/>
                </a:solidFill>
                <a:cs typeface="mohammad bold art 1" pitchFamily="2" charset="-78"/>
              </a:rPr>
              <a:t>يختلف وفق نوعية </a:t>
            </a:r>
            <a:r>
              <a:rPr lang="ar-KW" dirty="0" smtClean="0">
                <a:solidFill>
                  <a:schemeClr val="tx2"/>
                </a:solidFill>
                <a:cs typeface="mohammad bold art 1" pitchFamily="2" charset="-78"/>
              </a:rPr>
              <a:t>التفتيش الذي سيجرى </a:t>
            </a:r>
            <a:r>
              <a:rPr lang="ar-KW" dirty="0">
                <a:solidFill>
                  <a:schemeClr val="tx2"/>
                </a:solidFill>
                <a:cs typeface="mohammad bold art 1" pitchFamily="2" charset="-78"/>
              </a:rPr>
              <a:t>على </a:t>
            </a:r>
            <a:r>
              <a:rPr lang="ar-KW" dirty="0" smtClean="0">
                <a:solidFill>
                  <a:schemeClr val="tx2"/>
                </a:solidFill>
                <a:cs typeface="mohammad bold art 1" pitchFamily="2" charset="-78"/>
              </a:rPr>
              <a:t>الشخص </a:t>
            </a:r>
            <a:r>
              <a:rPr lang="ar-KW" dirty="0">
                <a:solidFill>
                  <a:schemeClr val="tx2"/>
                </a:solidFill>
                <a:cs typeface="mohammad bold art 1" pitchFamily="2" charset="-78"/>
              </a:rPr>
              <a:t>المرخص </a:t>
            </a:r>
            <a:r>
              <a:rPr lang="ar-KW" dirty="0" smtClean="0">
                <a:solidFill>
                  <a:schemeClr val="tx2"/>
                </a:solidFill>
                <a:cs typeface="mohammad bold art 1" pitchFamily="2" charset="-78"/>
              </a:rPr>
              <a:t>له، </a:t>
            </a:r>
            <a:r>
              <a:rPr lang="ar-KW" dirty="0">
                <a:solidFill>
                  <a:schemeClr val="tx2"/>
                </a:solidFill>
                <a:cs typeface="mohammad bold art 1" pitchFamily="2" charset="-78"/>
              </a:rPr>
              <a:t>غير </a:t>
            </a:r>
            <a:r>
              <a:rPr lang="ar-KW" dirty="0" smtClean="0">
                <a:solidFill>
                  <a:schemeClr val="tx2"/>
                </a:solidFill>
                <a:cs typeface="mohammad bold art 1" pitchFamily="2" charset="-78"/>
              </a:rPr>
              <a:t>أنه </a:t>
            </a:r>
            <a:r>
              <a:rPr lang="ar-KW" dirty="0">
                <a:solidFill>
                  <a:schemeClr val="tx2"/>
                </a:solidFill>
                <a:cs typeface="mohammad bold art 1" pitchFamily="2" charset="-78"/>
              </a:rPr>
              <a:t>يراعى في كل الأحوال </a:t>
            </a:r>
            <a:r>
              <a:rPr lang="ar-KW" dirty="0" smtClean="0">
                <a:solidFill>
                  <a:schemeClr val="tx2"/>
                </a:solidFill>
                <a:cs typeface="mohammad bold art 1" pitchFamily="2" charset="-78"/>
              </a:rPr>
              <a:t>أن </a:t>
            </a:r>
            <a:r>
              <a:rPr lang="ar-KW" dirty="0">
                <a:solidFill>
                  <a:schemeClr val="tx2"/>
                </a:solidFill>
                <a:cs typeface="mohammad bold art 1" pitchFamily="2" charset="-78"/>
              </a:rPr>
              <a:t>يتم تحديد نطاق </a:t>
            </a:r>
            <a:r>
              <a:rPr lang="ar-KW" dirty="0" smtClean="0">
                <a:solidFill>
                  <a:schemeClr val="tx2"/>
                </a:solidFill>
                <a:cs typeface="mohammad bold art 1" pitchFamily="2" charset="-78"/>
              </a:rPr>
              <a:t>التفتيش الميداني </a:t>
            </a:r>
            <a:r>
              <a:rPr lang="ar-KW" dirty="0">
                <a:solidFill>
                  <a:schemeClr val="tx2"/>
                </a:solidFill>
                <a:cs typeface="mohammad bold art 1" pitchFamily="2" charset="-78"/>
              </a:rPr>
              <a:t>في إطار ما </a:t>
            </a:r>
            <a:r>
              <a:rPr lang="ar-KW" dirty="0" smtClean="0">
                <a:solidFill>
                  <a:schemeClr val="tx2"/>
                </a:solidFill>
                <a:cs typeface="mohammad bold art 1" pitchFamily="2" charset="-78"/>
              </a:rPr>
              <a:t>يلي:</a:t>
            </a:r>
          </a:p>
          <a:p>
            <a:pPr marL="404813"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أحكام </a:t>
            </a:r>
            <a:r>
              <a:rPr lang="ar-KW" dirty="0">
                <a:solidFill>
                  <a:schemeClr val="tx2"/>
                </a:solidFill>
                <a:cs typeface="mohammad bold art 1" pitchFamily="2" charset="-78"/>
              </a:rPr>
              <a:t>القانون </a:t>
            </a:r>
            <a:r>
              <a:rPr lang="ar-KW" dirty="0" smtClean="0">
                <a:solidFill>
                  <a:schemeClr val="tx2"/>
                </a:solidFill>
                <a:cs typeface="mohammad bold art 1" pitchFamily="2" charset="-78"/>
              </a:rPr>
              <a:t>رقم 7 لسنة 2010 ولائحته التنفيذية.</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القرارات </a:t>
            </a:r>
            <a:r>
              <a:rPr lang="ar-KW" dirty="0">
                <a:solidFill>
                  <a:schemeClr val="tx2"/>
                </a:solidFill>
                <a:cs typeface="mohammad bold art 1" pitchFamily="2" charset="-78"/>
              </a:rPr>
              <a:t>والتعليمات الصادرة </a:t>
            </a:r>
            <a:r>
              <a:rPr lang="ar-KW" dirty="0" smtClean="0">
                <a:solidFill>
                  <a:schemeClr val="tx2"/>
                </a:solidFill>
                <a:cs typeface="mohammad bold art 1" pitchFamily="2" charset="-78"/>
              </a:rPr>
              <a:t>عن </a:t>
            </a:r>
            <a:r>
              <a:rPr lang="ar-KW" dirty="0">
                <a:solidFill>
                  <a:schemeClr val="tx2"/>
                </a:solidFill>
                <a:cs typeface="mohammad bold art 1" pitchFamily="2" charset="-78"/>
              </a:rPr>
              <a:t>هيئة أسواق </a:t>
            </a:r>
            <a:r>
              <a:rPr lang="ar-KW" dirty="0" smtClean="0">
                <a:solidFill>
                  <a:schemeClr val="tx2"/>
                </a:solidFill>
                <a:cs typeface="mohammad bold art 1" pitchFamily="2" charset="-78"/>
              </a:rPr>
              <a:t>المال.</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نتائج </a:t>
            </a:r>
            <a:r>
              <a:rPr lang="ar-KW" dirty="0">
                <a:solidFill>
                  <a:schemeClr val="tx2"/>
                </a:solidFill>
                <a:cs typeface="mohammad bold art 1" pitchFamily="2" charset="-78"/>
              </a:rPr>
              <a:t>تحليل البيانات المالية </a:t>
            </a:r>
            <a:r>
              <a:rPr lang="ar-KW" dirty="0" smtClean="0">
                <a:solidFill>
                  <a:schemeClr val="tx2"/>
                </a:solidFill>
                <a:cs typeface="mohammad bold art 1" pitchFamily="2" charset="-78"/>
              </a:rPr>
              <a:t>للشركة.</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الأنشطة </a:t>
            </a:r>
            <a:r>
              <a:rPr lang="ar-KW" dirty="0">
                <a:solidFill>
                  <a:schemeClr val="tx2"/>
                </a:solidFill>
                <a:cs typeface="mohammad bold art 1" pitchFamily="2" charset="-78"/>
              </a:rPr>
              <a:t>ذات درجة المخاطر </a:t>
            </a:r>
            <a:r>
              <a:rPr lang="ar-KW" dirty="0" smtClean="0">
                <a:solidFill>
                  <a:schemeClr val="tx2"/>
                </a:solidFill>
                <a:cs typeface="mohammad bold art 1" pitchFamily="2" charset="-78"/>
              </a:rPr>
              <a:t>المرتفعة.</a:t>
            </a:r>
          </a:p>
          <a:p>
            <a:pPr marL="404813" lvl="0" indent="-234950" algn="justLow" rtl="1">
              <a:lnSpc>
                <a:spcPct val="150000"/>
              </a:lnSpc>
              <a:spcBef>
                <a:spcPts val="1200"/>
              </a:spcBef>
              <a:buFont typeface="+mj-lt"/>
              <a:buAutoNum type="arabicPeriod"/>
            </a:pPr>
            <a:r>
              <a:rPr lang="ar-KW" dirty="0" smtClean="0">
                <a:solidFill>
                  <a:schemeClr val="tx2"/>
                </a:solidFill>
                <a:cs typeface="mohammad bold art 1" pitchFamily="2" charset="-78"/>
              </a:rPr>
              <a:t>القرارات </a:t>
            </a:r>
            <a:r>
              <a:rPr lang="ar-KW" dirty="0">
                <a:solidFill>
                  <a:schemeClr val="tx2"/>
                </a:solidFill>
                <a:cs typeface="mohammad bold art 1" pitchFamily="2" charset="-78"/>
              </a:rPr>
              <a:t>الصادرة </a:t>
            </a:r>
            <a:r>
              <a:rPr lang="ar-KW" dirty="0" smtClean="0">
                <a:solidFill>
                  <a:schemeClr val="tx2"/>
                </a:solidFill>
                <a:cs typeface="mohammad bold art 1" pitchFamily="2" charset="-78"/>
              </a:rPr>
              <a:t>عن </a:t>
            </a:r>
            <a:r>
              <a:rPr lang="ar-KW" dirty="0">
                <a:solidFill>
                  <a:schemeClr val="tx2"/>
                </a:solidFill>
                <a:cs typeface="mohammad bold art 1" pitchFamily="2" charset="-78"/>
              </a:rPr>
              <a:t>مجلس </a:t>
            </a:r>
            <a:r>
              <a:rPr lang="ar-KW" dirty="0" smtClean="0">
                <a:solidFill>
                  <a:schemeClr val="tx2"/>
                </a:solidFill>
                <a:cs typeface="mohammad bold art 1" pitchFamily="2" charset="-78"/>
              </a:rPr>
              <a:t>التأديب.</a:t>
            </a:r>
          </a:p>
          <a:p>
            <a:pPr lvl="0" algn="justLow" rtl="1">
              <a:lnSpc>
                <a:spcPct val="150000"/>
              </a:lnSpc>
            </a:pPr>
            <a:endParaRPr lang="ar-KW" dirty="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نطاق عمل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165874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الأشخاص المرخص لهم </a:t>
            </a:r>
            <a:r>
              <a:rPr lang="ar-KW" dirty="0" smtClean="0">
                <a:solidFill>
                  <a:schemeClr val="tx2"/>
                </a:solidFill>
                <a:cs typeface="mohammad bold art 1" pitchFamily="2" charset="-78"/>
              </a:rPr>
              <a:t>الخاضعون </a:t>
            </a:r>
            <a:r>
              <a:rPr lang="ar-KW" dirty="0">
                <a:solidFill>
                  <a:schemeClr val="tx2"/>
                </a:solidFill>
                <a:cs typeface="mohammad bold art 1" pitchFamily="2" charset="-78"/>
              </a:rPr>
              <a:t>لرقابة الهيئة ومن ضمن عمل نطاق التفتيش الميداني:</a:t>
            </a:r>
            <a:endParaRPr lang="en-US" dirty="0">
              <a:solidFill>
                <a:schemeClr val="tx2"/>
              </a:solidFill>
              <a:cs typeface="mohammad bold art 1" pitchFamily="2" charset="-78"/>
            </a:endParaRPr>
          </a:p>
        </p:txBody>
      </p:sp>
      <p:sp>
        <p:nvSpPr>
          <p:cNvPr id="12" name="Content Placeholder 2"/>
          <p:cNvSpPr>
            <a:spLocks noGrp="1"/>
          </p:cNvSpPr>
          <p:nvPr>
            <p:ph idx="1"/>
          </p:nvPr>
        </p:nvSpPr>
        <p:spPr>
          <a:xfrm>
            <a:off x="457200" y="1772816"/>
            <a:ext cx="8077200" cy="4104456"/>
          </a:xfrm>
        </p:spPr>
        <p:txBody>
          <a:bodyPr>
            <a:noAutofit/>
          </a:bodyPr>
          <a:lstStyle/>
          <a:p>
            <a:pPr marL="0" indent="0" algn="just" rtl="1" fontAlgn="base">
              <a:lnSpc>
                <a:spcPct val="150000"/>
              </a:lnSpc>
              <a:spcBef>
                <a:spcPct val="0"/>
              </a:spcBef>
              <a:spcAft>
                <a:spcPts val="600"/>
              </a:spcAft>
              <a:buNone/>
            </a:pPr>
            <a:r>
              <a:rPr lang="ar-KW" sz="1500" dirty="0" smtClean="0">
                <a:solidFill>
                  <a:schemeClr val="tx2"/>
                </a:solidFill>
                <a:ea typeface="Calibri"/>
                <a:cs typeface="mohammad bold art 1" pitchFamily="2" charset="-78"/>
              </a:rPr>
              <a:t>طبقاً للمادة (124) </a:t>
            </a:r>
            <a:r>
              <a:rPr lang="ar-KW" sz="1500" dirty="0">
                <a:solidFill>
                  <a:schemeClr val="tx2"/>
                </a:solidFill>
                <a:ea typeface="Calibri"/>
                <a:cs typeface="mohammad bold art 1" pitchFamily="2" charset="-78"/>
              </a:rPr>
              <a:t>من </a:t>
            </a:r>
            <a:r>
              <a:rPr lang="ar-KW" sz="1500" dirty="0" smtClean="0">
                <a:solidFill>
                  <a:schemeClr val="tx2"/>
                </a:solidFill>
                <a:ea typeface="Calibri"/>
                <a:cs typeface="mohammad bold art 1" pitchFamily="2" charset="-78"/>
              </a:rPr>
              <a:t>اللائحة </a:t>
            </a:r>
            <a:r>
              <a:rPr lang="ar-KW" sz="1500" dirty="0">
                <a:solidFill>
                  <a:schemeClr val="tx2"/>
                </a:solidFill>
                <a:ea typeface="Calibri"/>
                <a:cs typeface="mohammad bold art 1" pitchFamily="2" charset="-78"/>
              </a:rPr>
              <a:t>التنفيذية للقانون رقم 7 لسنة 2010 بشأن إنشاء هيئة أسواق المال وتنظيم نشاط الأوراق </a:t>
            </a:r>
            <a:r>
              <a:rPr lang="ar-KW" sz="1500" dirty="0" smtClean="0">
                <a:solidFill>
                  <a:schemeClr val="tx2"/>
                </a:solidFill>
                <a:ea typeface="Calibri"/>
                <a:cs typeface="mohammad bold art 1" pitchFamily="2" charset="-78"/>
              </a:rPr>
              <a:t>المالية فإن جميع أعمال أنشطة الأوراق المالية التالية خاضعة لرقابة الهيئة: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الوساطة في شراء الأوراق المالية وبيعها لحساب الغير مقابل عمولة.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شراء وبيع شخص للأوراق المالية لحسابه الخاص.</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تقديم الاستشارات الاستثمارية المتعلقة بالأوراق المالية مقابل عمولة.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إدارة المحافظ الاستثمارية.</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تأسيس وإدارة أنظمة استثمار جماعي.</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حفظ الأصول المكونة لأنظمة الاستثمار الجماعي.</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عرض أو بيع أوراق مالية </a:t>
            </a:r>
            <a:r>
              <a:rPr lang="ar-KW" sz="1500" dirty="0">
                <a:solidFill>
                  <a:schemeClr val="tx2"/>
                </a:solidFill>
                <a:ea typeface="Calibri"/>
                <a:cs typeface="mohammad bold art 1" pitchFamily="2" charset="-78"/>
              </a:rPr>
              <a:t>لصالح </a:t>
            </a:r>
            <a:r>
              <a:rPr lang="ar-KW" sz="1500" dirty="0" smtClean="0">
                <a:solidFill>
                  <a:schemeClr val="tx2"/>
                </a:solidFill>
                <a:ea typeface="Calibri"/>
                <a:cs typeface="mohammad bold art 1" pitchFamily="2" charset="-78"/>
              </a:rPr>
              <a:t>مُصدرها أو حليفه أو الحصول على أوراق مالية من المٌصدر أو حليفه بغرض إعادة التسويق.</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وكالة التصنيف الائتماني.</a:t>
            </a:r>
          </a:p>
          <a:p>
            <a:pPr marL="463550" indent="-296863" algn="just" rtl="1" fontAlgn="base">
              <a:spcBef>
                <a:spcPts val="500"/>
              </a:spcBef>
              <a:spcAft>
                <a:spcPts val="600"/>
              </a:spcAft>
              <a:buFont typeface="+mj-lt"/>
              <a:buAutoNum type="arabicPeriod"/>
            </a:pPr>
            <a:r>
              <a:rPr lang="ar-KW" sz="1500" dirty="0" smtClean="0">
                <a:solidFill>
                  <a:schemeClr val="tx2"/>
                </a:solidFill>
                <a:ea typeface="Calibri"/>
                <a:cs typeface="mohammad bold art 1" pitchFamily="2" charset="-78"/>
              </a:rPr>
              <a:t>أي أنشطة أخرى تقرر الهيئة اعتبارها أنشطة أوراق مالية.</a:t>
            </a:r>
            <a:endParaRPr lang="ar-KW" sz="1500" dirty="0">
              <a:solidFill>
                <a:schemeClr val="tx2"/>
              </a:solidFill>
              <a:ea typeface="Calibri"/>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endParaRPr lang="ar-KW" sz="1500" dirty="0" smtClean="0">
              <a:solidFill>
                <a:schemeClr val="tx2"/>
              </a:solidFill>
              <a:ea typeface="Calibri"/>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endParaRPr lang="en-US" sz="1500" dirty="0">
              <a:solidFill>
                <a:schemeClr val="tx2"/>
              </a:solidFill>
              <a:ea typeface="Calibri"/>
              <a:cs typeface="mohammad bold art 1" pitchFamily="2" charset="-78"/>
            </a:endParaRPr>
          </a:p>
          <a:p>
            <a:pPr marL="0" lvl="0" indent="0" algn="just" rtl="1" fontAlgn="base">
              <a:lnSpc>
                <a:spcPct val="115000"/>
              </a:lnSpc>
              <a:spcBef>
                <a:spcPts val="0"/>
              </a:spcBef>
              <a:buNone/>
            </a:pPr>
            <a:endParaRPr lang="ar-KW" sz="1500" dirty="0" smtClean="0">
              <a:solidFill>
                <a:schemeClr val="tx2"/>
              </a:solidFill>
              <a:ea typeface="Calibri"/>
              <a:cs typeface="mohammad bold art 1" pitchFamily="2" charset="-78"/>
            </a:endParaRPr>
          </a:p>
        </p:txBody>
      </p:sp>
    </p:spTree>
    <p:extLst>
      <p:ext uri="{BB962C8B-B14F-4D97-AF65-F5344CB8AC3E}">
        <p14:creationId xmlns:p14="http://schemas.microsoft.com/office/powerpoint/2010/main" val="3148264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anim calcmode="lin" valueType="num">
                                      <p:cBhvr>
                                        <p:cTn id="8"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fade">
                                      <p:cBhvr>
                                        <p:cTn id="12" dur="1000"/>
                                        <p:tgtEl>
                                          <p:spTgt spid="12">
                                            <p:txEl>
                                              <p:pRg st="1" end="1"/>
                                            </p:txEl>
                                          </p:spTgt>
                                        </p:tgtEl>
                                      </p:cBhvr>
                                    </p:animEffect>
                                    <p:anim calcmode="lin" valueType="num">
                                      <p:cBhvr>
                                        <p:cTn id="13"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fade">
                                      <p:cBhvr>
                                        <p:cTn id="17" dur="1000"/>
                                        <p:tgtEl>
                                          <p:spTgt spid="12">
                                            <p:txEl>
                                              <p:pRg st="2" end="2"/>
                                            </p:txEl>
                                          </p:spTgt>
                                        </p:tgtEl>
                                      </p:cBhvr>
                                    </p:animEffect>
                                    <p:anim calcmode="lin" valueType="num">
                                      <p:cBhvr>
                                        <p:cTn id="18" dur="1000" fill="hold"/>
                                        <p:tgtEl>
                                          <p:spTgt spid="1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2">
                                            <p:txEl>
                                              <p:pRg st="3" end="3"/>
                                            </p:txEl>
                                          </p:spTgt>
                                        </p:tgtEl>
                                        <p:attrNameLst>
                                          <p:attrName>style.visibility</p:attrName>
                                        </p:attrNameLst>
                                      </p:cBhvr>
                                      <p:to>
                                        <p:strVal val="visible"/>
                                      </p:to>
                                    </p:set>
                                    <p:animEffect transition="in" filter="fade">
                                      <p:cBhvr>
                                        <p:cTn id="22" dur="1000"/>
                                        <p:tgtEl>
                                          <p:spTgt spid="12">
                                            <p:txEl>
                                              <p:pRg st="3" end="3"/>
                                            </p:txEl>
                                          </p:spTgt>
                                        </p:tgtEl>
                                      </p:cBhvr>
                                    </p:animEffect>
                                    <p:anim calcmode="lin" valueType="num">
                                      <p:cBhvr>
                                        <p:cTn id="23" dur="1000" fill="hold"/>
                                        <p:tgtEl>
                                          <p:spTgt spid="1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animEffect transition="in" filter="fade">
                                      <p:cBhvr>
                                        <p:cTn id="27" dur="1000"/>
                                        <p:tgtEl>
                                          <p:spTgt spid="12">
                                            <p:txEl>
                                              <p:pRg st="4" end="4"/>
                                            </p:txEl>
                                          </p:spTgt>
                                        </p:tgtEl>
                                      </p:cBhvr>
                                    </p:animEffect>
                                    <p:anim calcmode="lin" valueType="num">
                                      <p:cBhvr>
                                        <p:cTn id="28" dur="1000" fill="hold"/>
                                        <p:tgtEl>
                                          <p:spTgt spid="1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12">
                                            <p:txEl>
                                              <p:pRg st="5" end="5"/>
                                            </p:txEl>
                                          </p:spTgt>
                                        </p:tgtEl>
                                        <p:attrNameLst>
                                          <p:attrName>style.visibility</p:attrName>
                                        </p:attrNameLst>
                                      </p:cBhvr>
                                      <p:to>
                                        <p:strVal val="visible"/>
                                      </p:to>
                                    </p:set>
                                    <p:animEffect transition="in" filter="fade">
                                      <p:cBhvr>
                                        <p:cTn id="32" dur="1000"/>
                                        <p:tgtEl>
                                          <p:spTgt spid="12">
                                            <p:txEl>
                                              <p:pRg st="5" end="5"/>
                                            </p:txEl>
                                          </p:spTgt>
                                        </p:tgtEl>
                                      </p:cBhvr>
                                    </p:animEffect>
                                    <p:anim calcmode="lin" valueType="num">
                                      <p:cBhvr>
                                        <p:cTn id="33" dur="1000" fill="hold"/>
                                        <p:tgtEl>
                                          <p:spTgt spid="1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12">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12">
                                            <p:txEl>
                                              <p:pRg st="6" end="6"/>
                                            </p:txEl>
                                          </p:spTgt>
                                        </p:tgtEl>
                                        <p:attrNameLst>
                                          <p:attrName>style.visibility</p:attrName>
                                        </p:attrNameLst>
                                      </p:cBhvr>
                                      <p:to>
                                        <p:strVal val="visible"/>
                                      </p:to>
                                    </p:set>
                                    <p:animEffect transition="in" filter="fade">
                                      <p:cBhvr>
                                        <p:cTn id="37" dur="1000"/>
                                        <p:tgtEl>
                                          <p:spTgt spid="12">
                                            <p:txEl>
                                              <p:pRg st="6" end="6"/>
                                            </p:txEl>
                                          </p:spTgt>
                                        </p:tgtEl>
                                      </p:cBhvr>
                                    </p:animEffect>
                                    <p:anim calcmode="lin" valueType="num">
                                      <p:cBhvr>
                                        <p:cTn id="38" dur="1000" fill="hold"/>
                                        <p:tgtEl>
                                          <p:spTgt spid="12">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12">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12">
                                            <p:txEl>
                                              <p:pRg st="7" end="7"/>
                                            </p:txEl>
                                          </p:spTgt>
                                        </p:tgtEl>
                                        <p:attrNameLst>
                                          <p:attrName>style.visibility</p:attrName>
                                        </p:attrNameLst>
                                      </p:cBhvr>
                                      <p:to>
                                        <p:strVal val="visible"/>
                                      </p:to>
                                    </p:set>
                                    <p:animEffect transition="in" filter="fade">
                                      <p:cBhvr>
                                        <p:cTn id="42" dur="1000"/>
                                        <p:tgtEl>
                                          <p:spTgt spid="12">
                                            <p:txEl>
                                              <p:pRg st="7" end="7"/>
                                            </p:txEl>
                                          </p:spTgt>
                                        </p:tgtEl>
                                      </p:cBhvr>
                                    </p:animEffect>
                                    <p:anim calcmode="lin" valueType="num">
                                      <p:cBhvr>
                                        <p:cTn id="43" dur="1000" fill="hold"/>
                                        <p:tgtEl>
                                          <p:spTgt spid="12">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12">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12">
                                            <p:txEl>
                                              <p:pRg st="8" end="8"/>
                                            </p:txEl>
                                          </p:spTgt>
                                        </p:tgtEl>
                                        <p:attrNameLst>
                                          <p:attrName>style.visibility</p:attrName>
                                        </p:attrNameLst>
                                      </p:cBhvr>
                                      <p:to>
                                        <p:strVal val="visible"/>
                                      </p:to>
                                    </p:set>
                                    <p:animEffect transition="in" filter="fade">
                                      <p:cBhvr>
                                        <p:cTn id="47" dur="1000"/>
                                        <p:tgtEl>
                                          <p:spTgt spid="12">
                                            <p:txEl>
                                              <p:pRg st="8" end="8"/>
                                            </p:txEl>
                                          </p:spTgt>
                                        </p:tgtEl>
                                      </p:cBhvr>
                                    </p:animEffect>
                                    <p:anim calcmode="lin" valueType="num">
                                      <p:cBhvr>
                                        <p:cTn id="48" dur="1000" fill="hold"/>
                                        <p:tgtEl>
                                          <p:spTgt spid="12">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12">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12">
                                            <p:txEl>
                                              <p:pRg st="9" end="9"/>
                                            </p:txEl>
                                          </p:spTgt>
                                        </p:tgtEl>
                                        <p:attrNameLst>
                                          <p:attrName>style.visibility</p:attrName>
                                        </p:attrNameLst>
                                      </p:cBhvr>
                                      <p:to>
                                        <p:strVal val="visible"/>
                                      </p:to>
                                    </p:set>
                                    <p:animEffect transition="in" filter="fade">
                                      <p:cBhvr>
                                        <p:cTn id="52" dur="1000"/>
                                        <p:tgtEl>
                                          <p:spTgt spid="12">
                                            <p:txEl>
                                              <p:pRg st="9" end="9"/>
                                            </p:txEl>
                                          </p:spTgt>
                                        </p:tgtEl>
                                      </p:cBhvr>
                                    </p:animEffect>
                                    <p:anim calcmode="lin" valueType="num">
                                      <p:cBhvr>
                                        <p:cTn id="53" dur="1000" fill="hold"/>
                                        <p:tgtEl>
                                          <p:spTgt spid="12">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1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916832"/>
            <a:ext cx="8077200" cy="1440160"/>
          </a:xfrm>
        </p:spPr>
        <p:txBody>
          <a:bodyPr>
            <a:noAutofit/>
          </a:bodyPr>
          <a:lstStyle/>
          <a:p>
            <a:pPr marL="0" indent="0" algn="just" rtl="1" fontAlgn="base">
              <a:lnSpc>
                <a:spcPct val="150000"/>
              </a:lnSpc>
              <a:spcBef>
                <a:spcPct val="0"/>
              </a:spcBef>
              <a:spcAft>
                <a:spcPts val="600"/>
              </a:spcAft>
              <a:buNone/>
            </a:pPr>
            <a:r>
              <a:rPr lang="ar-KW" sz="1800" dirty="0" smtClean="0">
                <a:solidFill>
                  <a:schemeClr val="tx2"/>
                </a:solidFill>
                <a:ea typeface="Calibri"/>
                <a:cs typeface="mohammad bold art 1" pitchFamily="2" charset="-78"/>
              </a:rPr>
              <a:t>وتقوم </a:t>
            </a:r>
            <a:r>
              <a:rPr lang="ar-KW" sz="1800" dirty="0">
                <a:solidFill>
                  <a:schemeClr val="tx2"/>
                </a:solidFill>
                <a:ea typeface="Calibri"/>
                <a:cs typeface="mohammad bold art 1" pitchFamily="2" charset="-78"/>
              </a:rPr>
              <a:t>الهيئة بإجراء </a:t>
            </a:r>
            <a:r>
              <a:rPr lang="ar-KW" sz="1800" dirty="0" smtClean="0">
                <a:solidFill>
                  <a:schemeClr val="tx2"/>
                </a:solidFill>
                <a:ea typeface="Calibri"/>
                <a:cs typeface="mohammad bold art 1" pitchFamily="2" charset="-78"/>
              </a:rPr>
              <a:t>التفتيش الميداني </a:t>
            </a:r>
            <a:r>
              <a:rPr lang="ar-KW" sz="1800" dirty="0">
                <a:solidFill>
                  <a:schemeClr val="tx2"/>
                </a:solidFill>
                <a:ea typeface="Calibri"/>
                <a:cs typeface="mohammad bold art 1" pitchFamily="2" charset="-78"/>
              </a:rPr>
              <a:t>على الأشخاص المرخص لهم التزاماً منها بما جاء بأحكام مواد القانون رقم 7 لسنة 2010 ولائحته التنفيذية, </a:t>
            </a:r>
            <a:r>
              <a:rPr lang="ar-KW" sz="1800" dirty="0" smtClean="0">
                <a:solidFill>
                  <a:schemeClr val="tx2"/>
                </a:solidFill>
                <a:ea typeface="Calibri"/>
                <a:cs typeface="mohammad bold art 1" pitchFamily="2" charset="-78"/>
              </a:rPr>
              <a:t>وذلك </a:t>
            </a:r>
            <a:r>
              <a:rPr lang="ar-KW" sz="1800" dirty="0">
                <a:solidFill>
                  <a:schemeClr val="tx2"/>
                </a:solidFill>
                <a:ea typeface="Calibri"/>
                <a:cs typeface="mohammad bold art 1" pitchFamily="2" charset="-78"/>
              </a:rPr>
              <a:t>وفق أنواع </a:t>
            </a:r>
            <a:r>
              <a:rPr lang="ar-KW" sz="1800" dirty="0" smtClean="0">
                <a:solidFill>
                  <a:schemeClr val="tx2"/>
                </a:solidFill>
                <a:ea typeface="Calibri"/>
                <a:cs typeface="mohammad bold art 1" pitchFamily="2" charset="-78"/>
              </a:rPr>
              <a:t>التفتيش </a:t>
            </a:r>
            <a:r>
              <a:rPr lang="ar-KW" sz="2000" dirty="0" smtClean="0">
                <a:solidFill>
                  <a:schemeClr val="tx2"/>
                </a:solidFill>
                <a:ea typeface="Calibri"/>
                <a:cs typeface="mohammad bold art 1" pitchFamily="2" charset="-78"/>
              </a:rPr>
              <a:t>التالية:</a:t>
            </a:r>
            <a:endParaRPr lang="en-US" sz="2000" dirty="0">
              <a:solidFill>
                <a:schemeClr val="tx2"/>
              </a:solidFill>
              <a:ea typeface="Calibri"/>
              <a:cs typeface="mohammad bold art 1" pitchFamily="2" charset="-78"/>
            </a:endParaRPr>
          </a:p>
          <a:p>
            <a:pPr marL="0" lvl="0" indent="0" algn="just" rtl="1" fontAlgn="base">
              <a:lnSpc>
                <a:spcPct val="115000"/>
              </a:lnSpc>
              <a:spcBef>
                <a:spcPts val="0"/>
              </a:spcBef>
              <a:buNone/>
            </a:pPr>
            <a:endParaRPr lang="ar-KW" sz="2400" dirty="0" smtClean="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2993504" y="3645023"/>
            <a:ext cx="3162672" cy="432048"/>
            <a:chOff x="2993504" y="3645023"/>
            <a:chExt cx="3162672" cy="432048"/>
          </a:xfrm>
          <a:solidFill>
            <a:schemeClr val="bg1">
              <a:lumMod val="85000"/>
            </a:schemeClr>
          </a:solidFill>
        </p:grpSpPr>
        <p:sp>
          <p:nvSpPr>
            <p:cNvPr id="13" name="Rectangle 12"/>
            <p:cNvSpPr/>
            <p:nvPr/>
          </p:nvSpPr>
          <p:spPr>
            <a:xfrm>
              <a:off x="2993504" y="3645023"/>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الشامل</a:t>
              </a:r>
              <a:endParaRPr lang="ar-KW" dirty="0">
                <a:solidFill>
                  <a:schemeClr val="tx2"/>
                </a:solidFill>
                <a:cs typeface="mohammad bold art 1" pitchFamily="2" charset="-78"/>
              </a:endParaRPr>
            </a:p>
          </p:txBody>
        </p:sp>
        <p:sp>
          <p:nvSpPr>
            <p:cNvPr id="12" name="Rectangle 11"/>
            <p:cNvSpPr/>
            <p:nvPr/>
          </p:nvSpPr>
          <p:spPr>
            <a:xfrm>
              <a:off x="5580112" y="3645023"/>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1</a:t>
              </a:r>
            </a:p>
          </p:txBody>
        </p:sp>
      </p:grpSp>
      <p:grpSp>
        <p:nvGrpSpPr>
          <p:cNvPr id="6" name="Group 5"/>
          <p:cNvGrpSpPr/>
          <p:nvPr/>
        </p:nvGrpSpPr>
        <p:grpSpPr>
          <a:xfrm>
            <a:off x="2987824" y="4293096"/>
            <a:ext cx="3168352" cy="432048"/>
            <a:chOff x="2987824" y="4293096"/>
            <a:chExt cx="3168352" cy="432048"/>
          </a:xfrm>
          <a:solidFill>
            <a:schemeClr val="bg1">
              <a:lumMod val="85000"/>
            </a:schemeClr>
          </a:solidFill>
        </p:grpSpPr>
        <p:sp>
          <p:nvSpPr>
            <p:cNvPr id="8" name="Rectangle 7"/>
            <p:cNvSpPr/>
            <p:nvPr/>
          </p:nvSpPr>
          <p:spPr>
            <a:xfrm>
              <a:off x="2987824" y="429309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النوعي</a:t>
              </a:r>
              <a:endParaRPr lang="ar-KW" dirty="0">
                <a:solidFill>
                  <a:schemeClr val="tx2"/>
                </a:solidFill>
                <a:cs typeface="mohammad bold art 1" pitchFamily="2" charset="-78"/>
              </a:endParaRPr>
            </a:p>
          </p:txBody>
        </p:sp>
        <p:sp>
          <p:nvSpPr>
            <p:cNvPr id="14" name="Rectangle 13"/>
            <p:cNvSpPr/>
            <p:nvPr/>
          </p:nvSpPr>
          <p:spPr>
            <a:xfrm>
              <a:off x="5580112" y="429309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2</a:t>
              </a:r>
            </a:p>
          </p:txBody>
        </p:sp>
      </p:grpSp>
      <p:grpSp>
        <p:nvGrpSpPr>
          <p:cNvPr id="7" name="Group 6"/>
          <p:cNvGrpSpPr/>
          <p:nvPr/>
        </p:nvGrpSpPr>
        <p:grpSpPr>
          <a:xfrm>
            <a:off x="2987824" y="4941168"/>
            <a:ext cx="3168352" cy="432048"/>
            <a:chOff x="2987824" y="4941168"/>
            <a:chExt cx="3168352" cy="432048"/>
          </a:xfrm>
          <a:solidFill>
            <a:schemeClr val="bg1">
              <a:lumMod val="85000"/>
            </a:schemeClr>
          </a:solidFill>
        </p:grpSpPr>
        <p:sp>
          <p:nvSpPr>
            <p:cNvPr id="15" name="Rectangle 14"/>
            <p:cNvSpPr/>
            <p:nvPr/>
          </p:nvSpPr>
          <p:spPr>
            <a:xfrm>
              <a:off x="2987824" y="4941168"/>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محدد </a:t>
              </a:r>
              <a:r>
                <a:rPr lang="ar-KW" dirty="0">
                  <a:solidFill>
                    <a:schemeClr val="tx2"/>
                  </a:solidFill>
                  <a:cs typeface="mohammad bold art 1" pitchFamily="2" charset="-78"/>
                </a:rPr>
                <a:t>الغرض</a:t>
              </a:r>
            </a:p>
          </p:txBody>
        </p:sp>
        <p:sp>
          <p:nvSpPr>
            <p:cNvPr id="16" name="Rectangle 15"/>
            <p:cNvSpPr/>
            <p:nvPr/>
          </p:nvSpPr>
          <p:spPr>
            <a:xfrm>
              <a:off x="5580112" y="4941168"/>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3</a:t>
              </a:r>
            </a:p>
          </p:txBody>
        </p:sp>
      </p:grpSp>
      <p:sp>
        <p:nvSpPr>
          <p:cNvPr id="17" name="Rounded Rectangle 16"/>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أنواع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156038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strVal val="#ppt_w*0.70"/>
                                          </p:val>
                                        </p:tav>
                                        <p:tav tm="100000">
                                          <p:val>
                                            <p:strVal val="#ppt_w"/>
                                          </p:val>
                                        </p:tav>
                                      </p:tavLst>
                                    </p:anim>
                                    <p:anim calcmode="lin" valueType="num">
                                      <p:cBhvr>
                                        <p:cTn id="15" dur="1000" fill="hold"/>
                                        <p:tgtEl>
                                          <p:spTgt spid="5"/>
                                        </p:tgtEl>
                                        <p:attrNameLst>
                                          <p:attrName>ppt_h</p:attrName>
                                        </p:attrNameLst>
                                      </p:cBhvr>
                                      <p:tavLst>
                                        <p:tav tm="0">
                                          <p:val>
                                            <p:strVal val="#ppt_h"/>
                                          </p:val>
                                        </p:tav>
                                        <p:tav tm="100000">
                                          <p:val>
                                            <p:strVal val="#ppt_h"/>
                                          </p:val>
                                        </p:tav>
                                      </p:tavLst>
                                    </p:anim>
                                    <p:animEffect transition="in" filter="fade">
                                      <p:cBhvr>
                                        <p:cTn id="16" dur="1000"/>
                                        <p:tgtEl>
                                          <p:spTgt spid="5"/>
                                        </p:tgtEl>
                                      </p:cBhvr>
                                    </p:animEffect>
                                  </p:childTnLst>
                                </p:cTn>
                              </p:par>
                              <p:par>
                                <p:cTn id="17" presetID="55"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0.70"/>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par>
                                <p:cTn id="22" presetID="55" presetClass="entr" presetSubtype="0"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1000" fill="hold"/>
                                        <p:tgtEl>
                                          <p:spTgt spid="7"/>
                                        </p:tgtEl>
                                        <p:attrNameLst>
                                          <p:attrName>ppt_w</p:attrName>
                                        </p:attrNameLst>
                                      </p:cBhvr>
                                      <p:tavLst>
                                        <p:tav tm="0">
                                          <p:val>
                                            <p:strVal val="#ppt_w*0.70"/>
                                          </p:val>
                                        </p:tav>
                                        <p:tav tm="100000">
                                          <p:val>
                                            <p:strVal val="#ppt_w"/>
                                          </p:val>
                                        </p:tav>
                                      </p:tavLst>
                                    </p:anim>
                                    <p:anim calcmode="lin" valueType="num">
                                      <p:cBhvr>
                                        <p:cTn id="25" dur="1000" fill="hold"/>
                                        <p:tgtEl>
                                          <p:spTgt spid="7"/>
                                        </p:tgtEl>
                                        <p:attrNameLst>
                                          <p:attrName>ppt_h</p:attrName>
                                        </p:attrNameLst>
                                      </p:cBhvr>
                                      <p:tavLst>
                                        <p:tav tm="0">
                                          <p:val>
                                            <p:strVal val="#ppt_h"/>
                                          </p:val>
                                        </p:tav>
                                        <p:tav tm="100000">
                                          <p:val>
                                            <p:strVal val="#ppt_h"/>
                                          </p:val>
                                        </p:tav>
                                      </p:tavLst>
                                    </p:anim>
                                    <p:animEffect transition="in" filter="fade">
                                      <p:cBhvr>
                                        <p:cTn id="2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17" name="Content Placeholder 16"/>
          <p:cNvSpPr>
            <a:spLocks noGrp="1"/>
          </p:cNvSpPr>
          <p:nvPr>
            <p:ph idx="1"/>
          </p:nvPr>
        </p:nvSpPr>
        <p:spPr>
          <a:xfrm>
            <a:off x="457200" y="1556792"/>
            <a:ext cx="8081392" cy="4525963"/>
          </a:xfrm>
        </p:spPr>
        <p:txBody>
          <a:bodyPr vert="horz" lIns="91440" tIns="45720" rIns="91440" bIns="45720" rtlCol="0">
            <a:noAutofit/>
          </a:bodyPr>
          <a:lstStyle/>
          <a:p>
            <a:pPr marL="0" indent="0" algn="justLow" rtl="1" fontAlgn="base">
              <a:lnSpc>
                <a:spcPct val="150000"/>
              </a:lnSpc>
              <a:spcBef>
                <a:spcPct val="0"/>
              </a:spcBef>
              <a:spcAft>
                <a:spcPts val="600"/>
              </a:spcAft>
              <a:buNone/>
            </a:pPr>
            <a:endParaRPr lang="ar-KW" sz="1800" dirty="0">
              <a:solidFill>
                <a:schemeClr val="tx2"/>
              </a:solidFill>
              <a:ea typeface="Calibri"/>
              <a:cs typeface="mohammad bold art 1" pitchFamily="2" charset="-78"/>
            </a:endParaRPr>
          </a:p>
          <a:p>
            <a:pPr marL="0" indent="0" algn="justLow" rtl="1" fontAlgn="base">
              <a:lnSpc>
                <a:spcPct val="150000"/>
              </a:lnSpc>
              <a:spcBef>
                <a:spcPct val="0"/>
              </a:spcBef>
              <a:spcAft>
                <a:spcPts val="600"/>
              </a:spcAft>
              <a:buNone/>
            </a:pPr>
            <a:r>
              <a:rPr lang="ar-KW" sz="1800" dirty="0" smtClean="0">
                <a:solidFill>
                  <a:schemeClr val="tx2"/>
                </a:solidFill>
                <a:ea typeface="Calibri"/>
                <a:cs typeface="mohammad bold art 1" pitchFamily="2" charset="-78"/>
              </a:rPr>
              <a:t>يتمثل </a:t>
            </a:r>
            <a:r>
              <a:rPr lang="ar-KW" sz="1800" dirty="0">
                <a:solidFill>
                  <a:schemeClr val="tx2"/>
                </a:solidFill>
                <a:ea typeface="Calibri"/>
                <a:cs typeface="mohammad bold art 1" pitchFamily="2" charset="-78"/>
              </a:rPr>
              <a:t>في إجراء عملية </a:t>
            </a:r>
            <a:r>
              <a:rPr lang="ar-KW" sz="1800" dirty="0" smtClean="0">
                <a:solidFill>
                  <a:schemeClr val="tx2"/>
                </a:solidFill>
                <a:ea typeface="Calibri"/>
                <a:cs typeface="mohammad bold art 1" pitchFamily="2" charset="-78"/>
              </a:rPr>
              <a:t>التفتيش الميداني </a:t>
            </a:r>
            <a:r>
              <a:rPr lang="ar-KW" sz="1800" dirty="0">
                <a:solidFill>
                  <a:schemeClr val="tx2"/>
                </a:solidFill>
                <a:ea typeface="Calibri"/>
                <a:cs typeface="mohammad bold art 1" pitchFamily="2" charset="-78"/>
              </a:rPr>
              <a:t>على نطاق شامل يتناول كافة أنشطة الشخص المرخص </a:t>
            </a:r>
            <a:r>
              <a:rPr lang="ar-KW" sz="1800" dirty="0" smtClean="0">
                <a:solidFill>
                  <a:schemeClr val="tx2"/>
                </a:solidFill>
                <a:ea typeface="Calibri"/>
                <a:cs typeface="mohammad bold art 1" pitchFamily="2" charset="-78"/>
              </a:rPr>
              <a:t>له، </a:t>
            </a:r>
            <a:r>
              <a:rPr lang="ar-KW" sz="1800" dirty="0">
                <a:solidFill>
                  <a:schemeClr val="tx2"/>
                </a:solidFill>
                <a:ea typeface="Calibri"/>
                <a:cs typeface="mohammad bold art 1" pitchFamily="2" charset="-78"/>
              </a:rPr>
              <a:t>حيث يتم التأكد من </a:t>
            </a:r>
            <a:r>
              <a:rPr lang="ar-KW" sz="1800" dirty="0" smtClean="0">
                <a:solidFill>
                  <a:schemeClr val="tx2"/>
                </a:solidFill>
                <a:ea typeface="Calibri"/>
                <a:cs typeface="mohammad bold art 1" pitchFamily="2" charset="-78"/>
              </a:rPr>
              <a:t>الالتزام بكافة </a:t>
            </a:r>
            <a:r>
              <a:rPr lang="ar-KW" sz="1800" dirty="0">
                <a:solidFill>
                  <a:schemeClr val="tx2"/>
                </a:solidFill>
                <a:ea typeface="Calibri"/>
                <a:cs typeface="mohammad bold art 1" pitchFamily="2" charset="-78"/>
              </a:rPr>
              <a:t>أحكام القانون رقم 7 لسنة 2010 ولائحته </a:t>
            </a:r>
            <a:r>
              <a:rPr lang="ar-KW" sz="1800" dirty="0" smtClean="0">
                <a:solidFill>
                  <a:schemeClr val="tx2"/>
                </a:solidFill>
                <a:ea typeface="Calibri"/>
                <a:cs typeface="mohammad bold art 1" pitchFamily="2" charset="-78"/>
              </a:rPr>
              <a:t>التنفيذية، </a:t>
            </a:r>
            <a:r>
              <a:rPr lang="ar-KW" sz="1800" dirty="0">
                <a:solidFill>
                  <a:schemeClr val="tx2"/>
                </a:solidFill>
                <a:ea typeface="Calibri"/>
                <a:cs typeface="mohammad bold art 1" pitchFamily="2" charset="-78"/>
              </a:rPr>
              <a:t>والقرارات والتعليمات الصادرة </a:t>
            </a:r>
            <a:r>
              <a:rPr lang="ar-KW" sz="1800" dirty="0" smtClean="0">
                <a:solidFill>
                  <a:schemeClr val="tx2"/>
                </a:solidFill>
                <a:ea typeface="Calibri"/>
                <a:cs typeface="mohammad bold art 1" pitchFamily="2" charset="-78"/>
              </a:rPr>
              <a:t>عن الهيئة، </a:t>
            </a:r>
            <a:r>
              <a:rPr lang="ar-KW" sz="1800" dirty="0">
                <a:solidFill>
                  <a:schemeClr val="tx2"/>
                </a:solidFill>
                <a:ea typeface="Calibri"/>
                <a:cs typeface="mohammad bold art 1" pitchFamily="2" charset="-78"/>
              </a:rPr>
              <a:t>وذلك من خلال فحص كافة بنود المركز </a:t>
            </a:r>
            <a:r>
              <a:rPr lang="ar-KW" sz="1800" dirty="0" smtClean="0">
                <a:solidFill>
                  <a:schemeClr val="tx2"/>
                </a:solidFill>
                <a:ea typeface="Calibri"/>
                <a:cs typeface="mohammad bold art 1" pitchFamily="2" charset="-78"/>
              </a:rPr>
              <a:t>المالي للشخص </a:t>
            </a:r>
            <a:r>
              <a:rPr lang="ar-KW" sz="1800" dirty="0">
                <a:solidFill>
                  <a:schemeClr val="tx2"/>
                </a:solidFill>
                <a:ea typeface="Calibri"/>
                <a:cs typeface="mohammad bold art 1" pitchFamily="2" charset="-78"/>
              </a:rPr>
              <a:t>المرخص له وتقييم مدى كفاية رأس المال وجودة </a:t>
            </a:r>
            <a:r>
              <a:rPr lang="ar-KW" sz="1800" dirty="0" smtClean="0">
                <a:solidFill>
                  <a:schemeClr val="tx2"/>
                </a:solidFill>
                <a:ea typeface="Calibri"/>
                <a:cs typeface="mohammad bold art 1" pitchFamily="2" charset="-78"/>
              </a:rPr>
              <a:t>الأصول والسيولة ورأس المال والربحية </a:t>
            </a:r>
            <a:r>
              <a:rPr lang="ar-KW" sz="1800" dirty="0">
                <a:solidFill>
                  <a:schemeClr val="tx2"/>
                </a:solidFill>
                <a:ea typeface="Calibri"/>
                <a:cs typeface="mohammad bold art 1" pitchFamily="2" charset="-78"/>
              </a:rPr>
              <a:t>ومخاطر </a:t>
            </a:r>
            <a:r>
              <a:rPr lang="ar-KW" sz="1800" dirty="0" smtClean="0">
                <a:solidFill>
                  <a:schemeClr val="tx2"/>
                </a:solidFill>
                <a:ea typeface="Calibri"/>
                <a:cs typeface="mohammad bold art 1" pitchFamily="2" charset="-78"/>
              </a:rPr>
              <a:t>السوق، </a:t>
            </a:r>
            <a:r>
              <a:rPr lang="ar-KW" sz="1800" dirty="0">
                <a:solidFill>
                  <a:schemeClr val="tx2"/>
                </a:solidFill>
                <a:ea typeface="Calibri"/>
                <a:cs typeface="mohammad bold art 1" pitchFamily="2" charset="-78"/>
              </a:rPr>
              <a:t>هذا فضلاً عن تقييم جوانب </a:t>
            </a:r>
            <a:r>
              <a:rPr lang="ar-KW" sz="1800" dirty="0" smtClean="0">
                <a:solidFill>
                  <a:schemeClr val="tx2"/>
                </a:solidFill>
                <a:ea typeface="Calibri"/>
                <a:cs typeface="mohammad bold art 1" pitchFamily="2" charset="-78"/>
              </a:rPr>
              <a:t>الحوكمة </a:t>
            </a:r>
            <a:r>
              <a:rPr lang="ar-KW" sz="1800" dirty="0">
                <a:solidFill>
                  <a:schemeClr val="tx2"/>
                </a:solidFill>
                <a:ea typeface="Calibri"/>
                <a:cs typeface="mohammad bold art 1" pitchFamily="2" charset="-78"/>
              </a:rPr>
              <a:t>ونظم الرقابة </a:t>
            </a:r>
            <a:r>
              <a:rPr lang="ar-KW" sz="1800" dirty="0" smtClean="0">
                <a:solidFill>
                  <a:schemeClr val="tx2"/>
                </a:solidFill>
                <a:ea typeface="Calibri"/>
                <a:cs typeface="mohammad bold art 1" pitchFamily="2" charset="-78"/>
              </a:rPr>
              <a:t>الداخلية </a:t>
            </a:r>
            <a:r>
              <a:rPr lang="ar-KW" sz="1800" dirty="0">
                <a:solidFill>
                  <a:schemeClr val="tx2"/>
                </a:solidFill>
                <a:ea typeface="Calibri"/>
                <a:cs typeface="mohammad bold art 1" pitchFamily="2" charset="-78"/>
              </a:rPr>
              <a:t>وتقييم الإدارات الرئيسية </a:t>
            </a:r>
            <a:r>
              <a:rPr lang="ar-KW" sz="1800" dirty="0" smtClean="0">
                <a:solidFill>
                  <a:schemeClr val="tx2"/>
                </a:solidFill>
                <a:ea typeface="Calibri"/>
                <a:cs typeface="mohammad bold art 1" pitchFamily="2" charset="-78"/>
              </a:rPr>
              <a:t>الأخرى.</a:t>
            </a:r>
          </a:p>
          <a:p>
            <a:pPr marL="0" indent="0" algn="justLow" rtl="1" fontAlgn="base">
              <a:lnSpc>
                <a:spcPct val="150000"/>
              </a:lnSpc>
              <a:spcBef>
                <a:spcPts val="1200"/>
              </a:spcBef>
              <a:spcAft>
                <a:spcPts val="600"/>
              </a:spcAft>
              <a:buNone/>
            </a:pPr>
            <a:r>
              <a:rPr lang="ar-KW" sz="1800" u="sng" dirty="0" smtClean="0">
                <a:solidFill>
                  <a:schemeClr val="tx2"/>
                </a:solidFill>
                <a:ea typeface="Calibri"/>
                <a:cs typeface="mohammad bold art 1" pitchFamily="2" charset="-78"/>
              </a:rPr>
              <a:t>مثال </a:t>
            </a:r>
            <a:r>
              <a:rPr lang="ar-KW" sz="1800" u="sng" dirty="0">
                <a:solidFill>
                  <a:schemeClr val="tx2"/>
                </a:solidFill>
                <a:ea typeface="Calibri"/>
                <a:cs typeface="mohammad bold art 1" pitchFamily="2" charset="-78"/>
              </a:rPr>
              <a:t>على ذلك: </a:t>
            </a:r>
            <a:r>
              <a:rPr lang="ar-KW" sz="1800" dirty="0">
                <a:solidFill>
                  <a:schemeClr val="tx2"/>
                </a:solidFill>
                <a:ea typeface="Calibri"/>
                <a:cs typeface="mohammad bold art 1" pitchFamily="2" charset="-78"/>
              </a:rPr>
              <a:t>عمل دراسة داخلية بتصنيف الشركات </a:t>
            </a:r>
            <a:r>
              <a:rPr lang="ar-KW" sz="1800" dirty="0" smtClean="0">
                <a:solidFill>
                  <a:schemeClr val="tx2"/>
                </a:solidFill>
                <a:ea typeface="Calibri"/>
                <a:cs typeface="mohammad bold art 1" pitchFamily="2" charset="-78"/>
              </a:rPr>
              <a:t>لتحديد أولوية فحص </a:t>
            </a:r>
            <a:r>
              <a:rPr lang="ar-KW" sz="1800" dirty="0">
                <a:solidFill>
                  <a:schemeClr val="tx2"/>
                </a:solidFill>
                <a:ea typeface="Calibri"/>
                <a:cs typeface="mohammad bold art 1" pitchFamily="2" charset="-78"/>
              </a:rPr>
              <a:t>الشركات الخاضعة لرقابة </a:t>
            </a:r>
            <a:r>
              <a:rPr lang="ar-KW" sz="1800" dirty="0" smtClean="0">
                <a:solidFill>
                  <a:schemeClr val="tx2"/>
                </a:solidFill>
                <a:ea typeface="Calibri"/>
                <a:cs typeface="mohammad bold art 1" pitchFamily="2" charset="-78"/>
              </a:rPr>
              <a:t>الهيئة.</a:t>
            </a:r>
            <a:endParaRPr lang="en-US" sz="18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5364088" y="1556792"/>
            <a:ext cx="3162672" cy="432048"/>
            <a:chOff x="5364088" y="1772816"/>
            <a:chExt cx="3162672" cy="432048"/>
          </a:xfrm>
          <a:solidFill>
            <a:schemeClr val="bg1">
              <a:lumMod val="75000"/>
            </a:schemeClr>
          </a:solidFill>
        </p:grpSpPr>
        <p:sp>
          <p:nvSpPr>
            <p:cNvPr id="12" name="Rectangle 11"/>
            <p:cNvSpPr/>
            <p:nvPr/>
          </p:nvSpPr>
          <p:spPr>
            <a:xfrm>
              <a:off x="5364088" y="177281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الشامل</a:t>
              </a:r>
              <a:endParaRPr lang="ar-KW" dirty="0">
                <a:solidFill>
                  <a:schemeClr val="tx2"/>
                </a:solidFill>
                <a:cs typeface="mohammad bold art 1" pitchFamily="2" charset="-78"/>
              </a:endParaRPr>
            </a:p>
          </p:txBody>
        </p:sp>
        <p:sp>
          <p:nvSpPr>
            <p:cNvPr id="14" name="Rectangle 13"/>
            <p:cNvSpPr/>
            <p:nvPr/>
          </p:nvSpPr>
          <p:spPr>
            <a:xfrm>
              <a:off x="7950696" y="177281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a:solidFill>
                    <a:schemeClr val="tx2"/>
                  </a:solidFill>
                  <a:cs typeface="mohammad bold art 1" pitchFamily="2" charset="-78"/>
                </a:rPr>
                <a:t>1</a:t>
              </a:r>
            </a:p>
          </p:txBody>
        </p:sp>
      </p:grpSp>
    </p:spTree>
    <p:extLst>
      <p:ext uri="{BB962C8B-B14F-4D97-AF65-F5344CB8AC3E}">
        <p14:creationId xmlns:p14="http://schemas.microsoft.com/office/powerpoint/2010/main" val="38633331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fade">
                                      <p:cBhvr>
                                        <p:cTn id="7" dur="1000"/>
                                        <p:tgtEl>
                                          <p:spTgt spid="17">
                                            <p:txEl>
                                              <p:pRg st="1" end="1"/>
                                            </p:txEl>
                                          </p:spTgt>
                                        </p:tgtEl>
                                      </p:cBhvr>
                                    </p:animEffect>
                                    <p:anim calcmode="lin" valueType="num">
                                      <p:cBhvr>
                                        <p:cTn id="8"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fade">
                                      <p:cBhvr>
                                        <p:cTn id="12" dur="1000"/>
                                        <p:tgtEl>
                                          <p:spTgt spid="17">
                                            <p:txEl>
                                              <p:pRg st="2" end="2"/>
                                            </p:txEl>
                                          </p:spTgt>
                                        </p:tgtEl>
                                      </p:cBhvr>
                                    </p:animEffect>
                                    <p:anim calcmode="lin" valueType="num">
                                      <p:cBhvr>
                                        <p:cTn id="13"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17" name="Content Placeholder 16"/>
          <p:cNvSpPr>
            <a:spLocks noGrp="1"/>
          </p:cNvSpPr>
          <p:nvPr>
            <p:ph idx="1"/>
          </p:nvPr>
        </p:nvSpPr>
        <p:spPr>
          <a:xfrm>
            <a:off x="457200" y="1556792"/>
            <a:ext cx="8081392" cy="4680520"/>
          </a:xfrm>
        </p:spPr>
        <p:txBody>
          <a:bodyPr vert="horz" lIns="91440" tIns="45720" rIns="91440" bIns="45720" rtlCol="0">
            <a:noAutofit/>
          </a:bodyPr>
          <a:lstStyle/>
          <a:p>
            <a:pPr marL="0" indent="0" algn="justLow" rtl="1" fontAlgn="base">
              <a:lnSpc>
                <a:spcPct val="150000"/>
              </a:lnSpc>
              <a:spcBef>
                <a:spcPct val="0"/>
              </a:spcBef>
              <a:spcAft>
                <a:spcPts val="600"/>
              </a:spcAft>
              <a:buNone/>
            </a:pPr>
            <a:endParaRPr lang="ar-KW" sz="1800" dirty="0">
              <a:solidFill>
                <a:schemeClr val="tx2"/>
              </a:solidFill>
              <a:ea typeface="Calibri"/>
              <a:cs typeface="mohammad bold art 1" pitchFamily="2" charset="-78"/>
            </a:endParaRPr>
          </a:p>
          <a:p>
            <a:pPr marL="0" indent="0" algn="justLow" rtl="1" fontAlgn="base">
              <a:lnSpc>
                <a:spcPct val="150000"/>
              </a:lnSpc>
              <a:spcBef>
                <a:spcPct val="0"/>
              </a:spcBef>
              <a:spcAft>
                <a:spcPts val="600"/>
              </a:spcAft>
              <a:buNone/>
            </a:pPr>
            <a:r>
              <a:rPr lang="ar-KW" sz="1800" dirty="0">
                <a:solidFill>
                  <a:schemeClr val="tx2"/>
                </a:solidFill>
                <a:ea typeface="Calibri"/>
                <a:cs typeface="mohammad bold art 1" pitchFamily="2" charset="-78"/>
              </a:rPr>
              <a:t>يتمثل في إجراء عملية </a:t>
            </a:r>
            <a:r>
              <a:rPr lang="ar-KW" sz="1800" dirty="0" smtClean="0">
                <a:solidFill>
                  <a:schemeClr val="tx2"/>
                </a:solidFill>
                <a:ea typeface="Calibri"/>
                <a:cs typeface="mohammad bold art 1" pitchFamily="2" charset="-78"/>
              </a:rPr>
              <a:t>التفتيش على </a:t>
            </a:r>
            <a:r>
              <a:rPr lang="ar-KW" sz="1800" dirty="0">
                <a:solidFill>
                  <a:schemeClr val="tx2"/>
                </a:solidFill>
                <a:ea typeface="Calibri"/>
                <a:cs typeface="mohammad bold art 1" pitchFamily="2" charset="-78"/>
              </a:rPr>
              <a:t>الأشخاص المرخص لهم بناءً على القرارات الصادرة عن مجلس التأديب, أو القرارات الصادرة عن مجلس المفوضين, أو بطلب من أي إدارة أخرى </a:t>
            </a:r>
            <a:r>
              <a:rPr lang="ar-KW" sz="1800" dirty="0" smtClean="0">
                <a:solidFill>
                  <a:schemeClr val="tx2"/>
                </a:solidFill>
                <a:ea typeface="Calibri"/>
                <a:cs typeface="mohammad bold art 1" pitchFamily="2" charset="-78"/>
              </a:rPr>
              <a:t>بالهيئة.</a:t>
            </a:r>
            <a:endParaRPr lang="ar-KW" sz="1800" dirty="0">
              <a:solidFill>
                <a:schemeClr val="tx2"/>
              </a:solidFill>
              <a:ea typeface="Calibri"/>
              <a:cs typeface="mohammad bold art 1" pitchFamily="2" charset="-78"/>
            </a:endParaRPr>
          </a:p>
          <a:p>
            <a:pPr marL="0" indent="0" algn="justLow" rtl="1" fontAlgn="base">
              <a:lnSpc>
                <a:spcPct val="150000"/>
              </a:lnSpc>
              <a:spcBef>
                <a:spcPts val="0"/>
              </a:spcBef>
              <a:spcAft>
                <a:spcPts val="600"/>
              </a:spcAft>
              <a:buNone/>
            </a:pPr>
            <a:r>
              <a:rPr lang="ar-KW" sz="1800" dirty="0">
                <a:solidFill>
                  <a:schemeClr val="tx2"/>
                </a:solidFill>
                <a:ea typeface="Calibri"/>
                <a:cs typeface="mohammad bold art 1" pitchFamily="2" charset="-78"/>
              </a:rPr>
              <a:t>وبالتالي على </a:t>
            </a:r>
            <a:r>
              <a:rPr lang="ar-KW" sz="1800" dirty="0" smtClean="0">
                <a:solidFill>
                  <a:schemeClr val="tx2"/>
                </a:solidFill>
                <a:ea typeface="Calibri"/>
                <a:cs typeface="mohammad bold art 1" pitchFamily="2" charset="-78"/>
              </a:rPr>
              <a:t>إدارة التفتيش الميداني </a:t>
            </a:r>
            <a:r>
              <a:rPr lang="ar-KW" sz="1800" dirty="0">
                <a:solidFill>
                  <a:schemeClr val="tx2"/>
                </a:solidFill>
                <a:ea typeface="Calibri"/>
                <a:cs typeface="mohammad bold art 1" pitchFamily="2" charset="-78"/>
              </a:rPr>
              <a:t>أن تقوم بإعداد خطة </a:t>
            </a:r>
            <a:r>
              <a:rPr lang="ar-KW" sz="1800" dirty="0" smtClean="0">
                <a:solidFill>
                  <a:schemeClr val="tx2"/>
                </a:solidFill>
                <a:ea typeface="Calibri"/>
                <a:cs typeface="mohammad bold art 1" pitchFamily="2" charset="-78"/>
              </a:rPr>
              <a:t>رقابية </a:t>
            </a:r>
            <a:r>
              <a:rPr lang="ar-KW" sz="1800" dirty="0">
                <a:solidFill>
                  <a:schemeClr val="tx2"/>
                </a:solidFill>
                <a:ea typeface="Calibri"/>
                <a:cs typeface="mohammad bold art 1" pitchFamily="2" charset="-78"/>
              </a:rPr>
              <a:t>محددة المدة لإخضاع الجهة المخالفة الصادر بحقها قرار مجلس التأديب أو قرار مجلس المفوضين لمزيد من الرقابة، وعلى أن يتم </a:t>
            </a:r>
            <a:r>
              <a:rPr lang="ar-KW" sz="1800" dirty="0" smtClean="0">
                <a:solidFill>
                  <a:schemeClr val="tx2"/>
                </a:solidFill>
                <a:ea typeface="Calibri"/>
                <a:cs typeface="mohammad bold art 1" pitchFamily="2" charset="-78"/>
              </a:rPr>
              <a:t>التفتيش الميداني </a:t>
            </a:r>
            <a:r>
              <a:rPr lang="ar-KW" sz="1800" dirty="0">
                <a:solidFill>
                  <a:schemeClr val="tx2"/>
                </a:solidFill>
                <a:ea typeface="Calibri"/>
                <a:cs typeface="mohammad bold art 1" pitchFamily="2" charset="-78"/>
              </a:rPr>
              <a:t>عليها خلال هذه الفترة.</a:t>
            </a:r>
          </a:p>
          <a:p>
            <a:pPr marL="0" indent="0" algn="justLow" rtl="1" fontAlgn="base">
              <a:lnSpc>
                <a:spcPct val="150000"/>
              </a:lnSpc>
              <a:spcBef>
                <a:spcPts val="1200"/>
              </a:spcBef>
              <a:spcAft>
                <a:spcPts val="600"/>
              </a:spcAft>
              <a:buNone/>
            </a:pPr>
            <a:r>
              <a:rPr lang="ar-KW" sz="1800" u="sng" dirty="0" smtClean="0">
                <a:solidFill>
                  <a:schemeClr val="tx2"/>
                </a:solidFill>
                <a:ea typeface="Calibri"/>
                <a:cs typeface="mohammad bold art 1" pitchFamily="2" charset="-78"/>
              </a:rPr>
              <a:t>مثال على ذلك: </a:t>
            </a:r>
            <a:r>
              <a:rPr lang="ar-KW" sz="1800" dirty="0" smtClean="0">
                <a:solidFill>
                  <a:schemeClr val="tx2"/>
                </a:solidFill>
                <a:ea typeface="Calibri"/>
                <a:cs typeface="mohammad bold art 1" pitchFamily="2" charset="-78"/>
              </a:rPr>
              <a:t>أصدر مجلس التأديب قراراً بإخضاع شخص مرخص له لمزيد من الرقابة بتاريخ 2014/06/05، وبناءً عليه قامت إدارة التفتيش الميداني بإعداد </a:t>
            </a:r>
            <a:r>
              <a:rPr lang="ar-KW" sz="1800" dirty="0">
                <a:solidFill>
                  <a:schemeClr val="tx2"/>
                </a:solidFill>
                <a:ea typeface="Calibri"/>
                <a:cs typeface="mohammad bold art 1" pitchFamily="2" charset="-78"/>
              </a:rPr>
              <a:t>خطة </a:t>
            </a:r>
            <a:r>
              <a:rPr lang="ar-KW" sz="1800" dirty="0" smtClean="0">
                <a:solidFill>
                  <a:schemeClr val="tx2"/>
                </a:solidFill>
                <a:ea typeface="Calibri"/>
                <a:cs typeface="mohammad bold art 1" pitchFamily="2" charset="-78"/>
              </a:rPr>
              <a:t>رقابية محددة المدة على أن تنتهي في 2014/12/04 ومن ثم قامت </a:t>
            </a:r>
            <a:r>
              <a:rPr lang="ar-KW" sz="1800" dirty="0">
                <a:solidFill>
                  <a:schemeClr val="tx2"/>
                </a:solidFill>
                <a:ea typeface="Calibri"/>
                <a:cs typeface="mohammad bold art 1" pitchFamily="2" charset="-78"/>
              </a:rPr>
              <a:t>إحدى فرق </a:t>
            </a:r>
            <a:r>
              <a:rPr lang="ar-KW" sz="1800" dirty="0" smtClean="0">
                <a:solidFill>
                  <a:schemeClr val="tx2"/>
                </a:solidFill>
                <a:ea typeface="Calibri"/>
                <a:cs typeface="mohammad bold art 1" pitchFamily="2" charset="-78"/>
              </a:rPr>
              <a:t>التفتيش الميداني بإجراء تفتيش ميداني على الشخص المرخص له أثناء المدة المحددة.</a:t>
            </a:r>
            <a:endParaRPr lang="en-US" sz="18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5364088" y="1556792"/>
            <a:ext cx="3162672" cy="432048"/>
            <a:chOff x="5364088" y="1772816"/>
            <a:chExt cx="3162672" cy="432048"/>
          </a:xfrm>
          <a:solidFill>
            <a:schemeClr val="bg1">
              <a:lumMod val="75000"/>
            </a:schemeClr>
          </a:solidFill>
        </p:grpSpPr>
        <p:sp>
          <p:nvSpPr>
            <p:cNvPr id="12" name="Rectangle 11"/>
            <p:cNvSpPr/>
            <p:nvPr/>
          </p:nvSpPr>
          <p:spPr>
            <a:xfrm>
              <a:off x="5364088" y="177281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النوعي</a:t>
              </a:r>
              <a:endParaRPr lang="ar-KW" dirty="0">
                <a:solidFill>
                  <a:schemeClr val="tx2"/>
                </a:solidFill>
                <a:cs typeface="mohammad bold art 1" pitchFamily="2" charset="-78"/>
              </a:endParaRPr>
            </a:p>
          </p:txBody>
        </p:sp>
        <p:sp>
          <p:nvSpPr>
            <p:cNvPr id="14" name="Rectangle 13"/>
            <p:cNvSpPr/>
            <p:nvPr/>
          </p:nvSpPr>
          <p:spPr>
            <a:xfrm>
              <a:off x="7950696" y="177281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2</a:t>
              </a:r>
              <a:endParaRPr lang="ar-KW" dirty="0">
                <a:solidFill>
                  <a:schemeClr val="tx2"/>
                </a:solidFill>
                <a:cs typeface="mohammad bold art 1" pitchFamily="2" charset="-78"/>
              </a:endParaRPr>
            </a:p>
          </p:txBody>
        </p:sp>
      </p:grpSp>
    </p:spTree>
    <p:extLst>
      <p:ext uri="{BB962C8B-B14F-4D97-AF65-F5344CB8AC3E}">
        <p14:creationId xmlns:p14="http://schemas.microsoft.com/office/powerpoint/2010/main" val="3112039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fade">
                                      <p:cBhvr>
                                        <p:cTn id="7" dur="1000"/>
                                        <p:tgtEl>
                                          <p:spTgt spid="17">
                                            <p:txEl>
                                              <p:pRg st="1" end="1"/>
                                            </p:txEl>
                                          </p:spTgt>
                                        </p:tgtEl>
                                      </p:cBhvr>
                                    </p:animEffect>
                                    <p:anim calcmode="lin" valueType="num">
                                      <p:cBhvr>
                                        <p:cTn id="8"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fade">
                                      <p:cBhvr>
                                        <p:cTn id="12" dur="1000"/>
                                        <p:tgtEl>
                                          <p:spTgt spid="17">
                                            <p:txEl>
                                              <p:pRg st="2" end="2"/>
                                            </p:txEl>
                                          </p:spTgt>
                                        </p:tgtEl>
                                      </p:cBhvr>
                                    </p:animEffect>
                                    <p:anim calcmode="lin" valueType="num">
                                      <p:cBhvr>
                                        <p:cTn id="13"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animEffect transition="in" filter="fade">
                                      <p:cBhvr>
                                        <p:cTn id="17" dur="1000"/>
                                        <p:tgtEl>
                                          <p:spTgt spid="17">
                                            <p:txEl>
                                              <p:pRg st="3" end="3"/>
                                            </p:txEl>
                                          </p:spTgt>
                                        </p:tgtEl>
                                      </p:cBhvr>
                                    </p:animEffect>
                                    <p:anim calcmode="lin" valueType="num">
                                      <p:cBhvr>
                                        <p:cTn id="18"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17" name="Content Placeholder 16"/>
          <p:cNvSpPr>
            <a:spLocks noGrp="1"/>
          </p:cNvSpPr>
          <p:nvPr>
            <p:ph idx="1"/>
          </p:nvPr>
        </p:nvSpPr>
        <p:spPr>
          <a:xfrm>
            <a:off x="457200" y="1556792"/>
            <a:ext cx="8081392" cy="4525963"/>
          </a:xfrm>
        </p:spPr>
        <p:txBody>
          <a:bodyPr vert="horz" lIns="91440" tIns="45720" rIns="91440" bIns="45720" rtlCol="0">
            <a:noAutofit/>
          </a:bodyPr>
          <a:lstStyle/>
          <a:p>
            <a:pPr marL="0" indent="0" algn="justLow" rtl="1" fontAlgn="base">
              <a:lnSpc>
                <a:spcPct val="150000"/>
              </a:lnSpc>
              <a:spcBef>
                <a:spcPct val="0"/>
              </a:spcBef>
              <a:spcAft>
                <a:spcPts val="600"/>
              </a:spcAft>
              <a:buNone/>
            </a:pPr>
            <a:endParaRPr lang="ar-KW" sz="1800" dirty="0">
              <a:solidFill>
                <a:schemeClr val="tx2"/>
              </a:solidFill>
              <a:ea typeface="Calibri"/>
              <a:cs typeface="mohammad bold art 1" pitchFamily="2" charset="-78"/>
            </a:endParaRPr>
          </a:p>
          <a:p>
            <a:pPr marL="0" indent="0" algn="justLow" rtl="1" fontAlgn="base">
              <a:lnSpc>
                <a:spcPct val="150000"/>
              </a:lnSpc>
              <a:spcBef>
                <a:spcPct val="0"/>
              </a:spcBef>
              <a:spcAft>
                <a:spcPts val="600"/>
              </a:spcAft>
              <a:buNone/>
            </a:pPr>
            <a:r>
              <a:rPr lang="ar-KW" sz="1800" dirty="0">
                <a:solidFill>
                  <a:schemeClr val="tx2"/>
                </a:solidFill>
                <a:ea typeface="Calibri"/>
                <a:cs typeface="mohammad bold art 1" pitchFamily="2" charset="-78"/>
              </a:rPr>
              <a:t>يتمثل في المهام الخاصة التي توكل </a:t>
            </a:r>
            <a:r>
              <a:rPr lang="ar-KW" sz="1800" dirty="0" smtClean="0">
                <a:solidFill>
                  <a:schemeClr val="tx2"/>
                </a:solidFill>
                <a:ea typeface="Calibri"/>
                <a:cs typeface="mohammad bold art 1" pitchFamily="2" charset="-78"/>
              </a:rPr>
              <a:t>للإدارة، </a:t>
            </a:r>
            <a:r>
              <a:rPr lang="ar-KW" sz="1800" dirty="0">
                <a:solidFill>
                  <a:schemeClr val="tx2"/>
                </a:solidFill>
                <a:ea typeface="Calibri"/>
                <a:cs typeface="mohammad bold art 1" pitchFamily="2" charset="-78"/>
              </a:rPr>
              <a:t>وعلى سبيل المثال لا الحصر:</a:t>
            </a:r>
          </a:p>
          <a:p>
            <a:pPr algn="justLow" rtl="1" fontAlgn="base">
              <a:lnSpc>
                <a:spcPct val="150000"/>
              </a:lnSpc>
              <a:spcBef>
                <a:spcPts val="600"/>
              </a:spcBef>
              <a:spcAft>
                <a:spcPts val="600"/>
              </a:spcAft>
              <a:buFont typeface="+mj-lt"/>
              <a:buAutoNum type="arabicPeriod"/>
            </a:pPr>
            <a:r>
              <a:rPr lang="ar-KW" sz="1800" dirty="0">
                <a:solidFill>
                  <a:schemeClr val="tx2"/>
                </a:solidFill>
                <a:ea typeface="Calibri"/>
                <a:cs typeface="mohammad bold art 1" pitchFamily="2" charset="-78"/>
              </a:rPr>
              <a:t>قيام فرق </a:t>
            </a:r>
            <a:r>
              <a:rPr lang="ar-KW" sz="1800" dirty="0" smtClean="0">
                <a:solidFill>
                  <a:schemeClr val="tx2"/>
                </a:solidFill>
                <a:ea typeface="Calibri"/>
                <a:cs typeface="mohammad bold art 1" pitchFamily="2" charset="-78"/>
              </a:rPr>
              <a:t>إدارة التفتيش الميداني </a:t>
            </a:r>
            <a:r>
              <a:rPr lang="ar-KW" sz="1800" dirty="0">
                <a:solidFill>
                  <a:schemeClr val="tx2"/>
                </a:solidFill>
                <a:ea typeface="Calibri"/>
                <a:cs typeface="mohammad bold art 1" pitchFamily="2" charset="-78"/>
              </a:rPr>
              <a:t>بالتأكد من تصويب الشخص المرخص له للمخالفات التي تكشفت سابقاً لتلك الفرق.</a:t>
            </a:r>
          </a:p>
          <a:p>
            <a:pPr algn="justLow" rtl="1" fontAlgn="base">
              <a:lnSpc>
                <a:spcPct val="150000"/>
              </a:lnSpc>
              <a:spcBef>
                <a:spcPts val="600"/>
              </a:spcBef>
              <a:spcAft>
                <a:spcPts val="600"/>
              </a:spcAft>
              <a:buFont typeface="+mj-lt"/>
              <a:buAutoNum type="arabicPeriod"/>
            </a:pPr>
            <a:r>
              <a:rPr lang="ar-KW" sz="1800" dirty="0">
                <a:solidFill>
                  <a:schemeClr val="tx2"/>
                </a:solidFill>
                <a:ea typeface="Calibri"/>
                <a:cs typeface="mohammad bold art 1" pitchFamily="2" charset="-78"/>
              </a:rPr>
              <a:t>التحقق من شبهة المخالفات التي قد يرتكبها الشخص المرخص له.</a:t>
            </a:r>
          </a:p>
          <a:p>
            <a:pPr algn="justLow" rtl="1" fontAlgn="base">
              <a:lnSpc>
                <a:spcPct val="150000"/>
              </a:lnSpc>
              <a:spcBef>
                <a:spcPts val="600"/>
              </a:spcBef>
              <a:spcAft>
                <a:spcPts val="600"/>
              </a:spcAft>
              <a:buFont typeface="+mj-lt"/>
              <a:buAutoNum type="arabicPeriod"/>
            </a:pPr>
            <a:r>
              <a:rPr lang="ar-KW" sz="1800" dirty="0">
                <a:solidFill>
                  <a:schemeClr val="tx2"/>
                </a:solidFill>
                <a:ea typeface="Calibri"/>
                <a:cs typeface="mohammad bold art 1" pitchFamily="2" charset="-78"/>
              </a:rPr>
              <a:t>أي مهام أخرى قد توكل </a:t>
            </a:r>
            <a:r>
              <a:rPr lang="ar-KW" sz="1800" dirty="0" smtClean="0">
                <a:solidFill>
                  <a:schemeClr val="tx2"/>
                </a:solidFill>
                <a:ea typeface="Calibri"/>
                <a:cs typeface="mohammad bold art 1" pitchFamily="2" charset="-78"/>
              </a:rPr>
              <a:t>للإدارة.</a:t>
            </a:r>
            <a:endParaRPr lang="ar-KW" sz="1800" dirty="0">
              <a:solidFill>
                <a:schemeClr val="tx2"/>
              </a:solidFill>
              <a:ea typeface="Calibri"/>
              <a:cs typeface="mohammad bold art 1" pitchFamily="2" charset="-78"/>
            </a:endParaRPr>
          </a:p>
          <a:p>
            <a:pPr marL="0" indent="0" algn="justLow" rtl="1" fontAlgn="base">
              <a:lnSpc>
                <a:spcPct val="150000"/>
              </a:lnSpc>
              <a:spcBef>
                <a:spcPts val="1200"/>
              </a:spcBef>
              <a:spcAft>
                <a:spcPts val="600"/>
              </a:spcAft>
              <a:buNone/>
            </a:pPr>
            <a:r>
              <a:rPr lang="ar-KW" sz="1800" u="sng" dirty="0" smtClean="0">
                <a:solidFill>
                  <a:schemeClr val="tx2"/>
                </a:solidFill>
                <a:ea typeface="Calibri"/>
                <a:cs typeface="mohammad bold art 1" pitchFamily="2" charset="-78"/>
              </a:rPr>
              <a:t>مثال على ذلك: </a:t>
            </a:r>
            <a:r>
              <a:rPr lang="ar-KW" sz="1800" dirty="0">
                <a:solidFill>
                  <a:schemeClr val="tx2"/>
                </a:solidFill>
                <a:ea typeface="Calibri"/>
                <a:cs typeface="mohammad bold art 1" pitchFamily="2" charset="-78"/>
              </a:rPr>
              <a:t>قيام </a:t>
            </a:r>
            <a:r>
              <a:rPr lang="ar-KW" sz="1800" dirty="0" smtClean="0">
                <a:solidFill>
                  <a:schemeClr val="tx2"/>
                </a:solidFill>
                <a:ea typeface="Calibri"/>
                <a:cs typeface="mohammad bold art 1" pitchFamily="2" charset="-78"/>
              </a:rPr>
              <a:t>فرق التفتيش بإجراء تفتيش ميداني على شخص مرخص له سبق التفتيش عليه لفحص إن كان قد صوب المخالفات التي تكشفت سابقاً من عدمه.</a:t>
            </a:r>
            <a:endParaRPr lang="ar-KW" sz="18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44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5364088" y="1556792"/>
            <a:ext cx="3162672" cy="432048"/>
            <a:chOff x="5364088" y="1772816"/>
            <a:chExt cx="3162672" cy="432048"/>
          </a:xfrm>
          <a:solidFill>
            <a:schemeClr val="bg1">
              <a:lumMod val="75000"/>
            </a:schemeClr>
          </a:solidFill>
        </p:grpSpPr>
        <p:sp>
          <p:nvSpPr>
            <p:cNvPr id="12" name="Rectangle 11"/>
            <p:cNvSpPr/>
            <p:nvPr/>
          </p:nvSpPr>
          <p:spPr>
            <a:xfrm>
              <a:off x="5364088" y="1772816"/>
              <a:ext cx="2514600"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التفتيش محدد الغرض</a:t>
              </a:r>
              <a:endParaRPr lang="ar-KW" dirty="0">
                <a:solidFill>
                  <a:schemeClr val="tx2"/>
                </a:solidFill>
                <a:cs typeface="mohammad bold art 1" pitchFamily="2" charset="-78"/>
              </a:endParaRPr>
            </a:p>
          </p:txBody>
        </p:sp>
        <p:sp>
          <p:nvSpPr>
            <p:cNvPr id="14" name="Rectangle 13"/>
            <p:cNvSpPr/>
            <p:nvPr/>
          </p:nvSpPr>
          <p:spPr>
            <a:xfrm>
              <a:off x="7950696" y="1772816"/>
              <a:ext cx="576064" cy="432048"/>
            </a:xfrm>
            <a:prstGeom prst="rect">
              <a:avLst/>
            </a:prstGeom>
            <a:grp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KW" dirty="0" smtClean="0">
                  <a:solidFill>
                    <a:schemeClr val="tx2"/>
                  </a:solidFill>
                  <a:cs typeface="mohammad bold art 1" pitchFamily="2" charset="-78"/>
                </a:rPr>
                <a:t>3</a:t>
              </a:r>
              <a:endParaRPr lang="ar-KW" dirty="0">
                <a:solidFill>
                  <a:schemeClr val="tx2"/>
                </a:solidFill>
                <a:cs typeface="mohammad bold art 1" pitchFamily="2" charset="-78"/>
              </a:endParaRPr>
            </a:p>
          </p:txBody>
        </p:sp>
      </p:grpSp>
    </p:spTree>
    <p:extLst>
      <p:ext uri="{BB962C8B-B14F-4D97-AF65-F5344CB8AC3E}">
        <p14:creationId xmlns:p14="http://schemas.microsoft.com/office/powerpoint/2010/main" val="1527414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fade">
                                      <p:cBhvr>
                                        <p:cTn id="7" dur="1000"/>
                                        <p:tgtEl>
                                          <p:spTgt spid="17">
                                            <p:txEl>
                                              <p:pRg st="1" end="1"/>
                                            </p:txEl>
                                          </p:spTgt>
                                        </p:tgtEl>
                                      </p:cBhvr>
                                    </p:animEffect>
                                    <p:anim calcmode="lin" valueType="num">
                                      <p:cBhvr>
                                        <p:cTn id="8"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fade">
                                      <p:cBhvr>
                                        <p:cTn id="12" dur="1000"/>
                                        <p:tgtEl>
                                          <p:spTgt spid="17">
                                            <p:txEl>
                                              <p:pRg st="2" end="2"/>
                                            </p:txEl>
                                          </p:spTgt>
                                        </p:tgtEl>
                                      </p:cBhvr>
                                    </p:animEffect>
                                    <p:anim calcmode="lin" valueType="num">
                                      <p:cBhvr>
                                        <p:cTn id="13"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animEffect transition="in" filter="fade">
                                      <p:cBhvr>
                                        <p:cTn id="17" dur="1000"/>
                                        <p:tgtEl>
                                          <p:spTgt spid="17">
                                            <p:txEl>
                                              <p:pRg st="3" end="3"/>
                                            </p:txEl>
                                          </p:spTgt>
                                        </p:tgtEl>
                                      </p:cBhvr>
                                    </p:animEffect>
                                    <p:anim calcmode="lin" valueType="num">
                                      <p:cBhvr>
                                        <p:cTn id="18"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7">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7">
                                            <p:txEl>
                                              <p:pRg st="4" end="4"/>
                                            </p:txEl>
                                          </p:spTgt>
                                        </p:tgtEl>
                                        <p:attrNameLst>
                                          <p:attrName>style.visibility</p:attrName>
                                        </p:attrNameLst>
                                      </p:cBhvr>
                                      <p:to>
                                        <p:strVal val="visible"/>
                                      </p:to>
                                    </p:set>
                                    <p:animEffect transition="in" filter="fade">
                                      <p:cBhvr>
                                        <p:cTn id="22" dur="1000"/>
                                        <p:tgtEl>
                                          <p:spTgt spid="17">
                                            <p:txEl>
                                              <p:pRg st="4" end="4"/>
                                            </p:txEl>
                                          </p:spTgt>
                                        </p:tgtEl>
                                      </p:cBhvr>
                                    </p:animEffect>
                                    <p:anim calcmode="lin" valueType="num">
                                      <p:cBhvr>
                                        <p:cTn id="23" dur="1000" fill="hold"/>
                                        <p:tgtEl>
                                          <p:spTgt spid="17">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17">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7">
                                            <p:txEl>
                                              <p:pRg st="5" end="5"/>
                                            </p:txEl>
                                          </p:spTgt>
                                        </p:tgtEl>
                                        <p:attrNameLst>
                                          <p:attrName>style.visibility</p:attrName>
                                        </p:attrNameLst>
                                      </p:cBhvr>
                                      <p:to>
                                        <p:strVal val="visible"/>
                                      </p:to>
                                    </p:set>
                                    <p:animEffect transition="in" filter="fade">
                                      <p:cBhvr>
                                        <p:cTn id="27" dur="1000"/>
                                        <p:tgtEl>
                                          <p:spTgt spid="17">
                                            <p:txEl>
                                              <p:pRg st="5" end="5"/>
                                            </p:txEl>
                                          </p:spTgt>
                                        </p:tgtEl>
                                      </p:cBhvr>
                                    </p:animEffect>
                                    <p:anim calcmode="lin" valueType="num">
                                      <p:cBhvr>
                                        <p:cTn id="28" dur="1000" fill="hold"/>
                                        <p:tgtEl>
                                          <p:spTgt spid="17">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1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mohammad bold art 1" pitchFamily="2" charset="-78"/>
              </a:rPr>
              <a:t>محتوى ورشـة العمل</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67544" y="1235893"/>
            <a:ext cx="8229600" cy="5361459"/>
          </a:xfrm>
        </p:spPr>
        <p:txBody>
          <a:bodyPr>
            <a:normAutofit fontScale="92500"/>
          </a:bodyPr>
          <a:lstStyle/>
          <a:p>
            <a:pPr marL="403225" indent="-177800" algn="justLow" rtl="1">
              <a:spcBef>
                <a:spcPts val="0"/>
              </a:spcBef>
              <a:buFontTx/>
              <a:buChar char="-"/>
            </a:pPr>
            <a:endParaRPr lang="ar-KW" sz="1400" b="1" dirty="0" smtClean="0">
              <a:solidFill>
                <a:schemeClr val="tx2"/>
              </a:solidFill>
              <a:latin typeface="Sakkal Majalla" pitchFamily="2" charset="-78"/>
              <a:cs typeface="mohammad bold art 1" pitchFamily="2" charset="-78"/>
            </a:endParaRPr>
          </a:p>
          <a:p>
            <a:pPr marL="403225" indent="-177800" algn="justLow" rtl="1">
              <a:spcBef>
                <a:spcPts val="0"/>
              </a:spcBef>
              <a:buFontTx/>
              <a:buChar char="-"/>
            </a:pPr>
            <a:r>
              <a:rPr lang="ar-KW" sz="1400" b="1" dirty="0" smtClean="0">
                <a:solidFill>
                  <a:schemeClr val="tx2"/>
                </a:solidFill>
                <a:latin typeface="Sakkal Majalla" pitchFamily="2" charset="-78"/>
                <a:cs typeface="mohammad bold art 1" pitchFamily="2" charset="-78"/>
              </a:rPr>
              <a:t>الغرض </a:t>
            </a:r>
            <a:r>
              <a:rPr lang="ar-KW" sz="1500" b="1" dirty="0" smtClean="0">
                <a:solidFill>
                  <a:schemeClr val="tx2"/>
                </a:solidFill>
                <a:latin typeface="Sakkal Majalla" pitchFamily="2" charset="-78"/>
                <a:cs typeface="mohammad bold art 1" pitchFamily="2" charset="-78"/>
              </a:rPr>
              <a:t>من ورشة العمل</a:t>
            </a:r>
            <a:r>
              <a:rPr lang="ar-KW" sz="1500" dirty="0" smtClean="0">
                <a:solidFill>
                  <a:schemeClr val="tx2"/>
                </a:solidFill>
                <a:latin typeface="Sakkal Majalla" pitchFamily="2" charset="-78"/>
                <a:cs typeface="mohammad bold art 1" pitchFamily="2" charset="-78"/>
              </a:rPr>
              <a:t>......................................................................................................................  </a:t>
            </a:r>
            <a:r>
              <a:rPr lang="ar-KW" sz="1500" b="1" dirty="0" smtClean="0">
                <a:solidFill>
                  <a:schemeClr val="tx2"/>
                </a:solidFill>
                <a:latin typeface="Sakkal Majalla" pitchFamily="2" charset="-78"/>
                <a:cs typeface="mohammad bold art 1" pitchFamily="2" charset="-78"/>
              </a:rPr>
              <a:t>3</a:t>
            </a:r>
          </a:p>
          <a:p>
            <a:pPr marL="403225" indent="-177800" algn="justLow" rtl="1">
              <a:spcBef>
                <a:spcPts val="0"/>
              </a:spcBef>
              <a:buFontTx/>
              <a:buChar char="-"/>
            </a:pPr>
            <a:endParaRPr lang="ar-KW" sz="1500" b="1" dirty="0" smtClean="0">
              <a:solidFill>
                <a:schemeClr val="tx2"/>
              </a:solidFill>
              <a:latin typeface="Sakkal Majalla" pitchFamily="2" charset="-78"/>
              <a:cs typeface="mohammad bold art 1" pitchFamily="2" charset="-78"/>
            </a:endParaRPr>
          </a:p>
          <a:p>
            <a:pPr marL="403225" indent="-177800" algn="justLow" rtl="1">
              <a:spcBef>
                <a:spcPts val="0"/>
              </a:spcBef>
              <a:buFontTx/>
              <a:buChar char="-"/>
            </a:pPr>
            <a:r>
              <a:rPr lang="ar-KW" sz="1500" b="1" dirty="0" smtClean="0">
                <a:solidFill>
                  <a:schemeClr val="tx2"/>
                </a:solidFill>
                <a:latin typeface="Sakkal Majalla" pitchFamily="2" charset="-78"/>
                <a:cs typeface="mohammad bold art 1" pitchFamily="2" charset="-78"/>
              </a:rPr>
              <a:t>هيئة أسواق المال.</a:t>
            </a:r>
            <a:r>
              <a:rPr lang="ar-KW" sz="1500" dirty="0" smtClean="0">
                <a:solidFill>
                  <a:schemeClr val="tx2"/>
                </a:solidFill>
                <a:latin typeface="Sakkal Majalla" pitchFamily="2" charset="-78"/>
                <a:cs typeface="mohammad bold art 1" pitchFamily="2" charset="-78"/>
              </a:rPr>
              <a:t>...........................................................................................................................</a:t>
            </a:r>
            <a:r>
              <a:rPr lang="ar-KW" sz="1500" b="1" dirty="0" smtClean="0">
                <a:solidFill>
                  <a:schemeClr val="tx2"/>
                </a:solidFill>
                <a:latin typeface="Sakkal Majalla" pitchFamily="2" charset="-78"/>
                <a:cs typeface="mohammad bold art 1" pitchFamily="2" charset="-78"/>
              </a:rPr>
              <a:t>  </a:t>
            </a:r>
            <a:r>
              <a:rPr lang="ar-KW" sz="1500" b="1" dirty="0" smtClean="0">
                <a:solidFill>
                  <a:schemeClr val="tx2"/>
                </a:solidFill>
                <a:latin typeface="+mj-lt"/>
                <a:cs typeface="mohammad bold art 1" pitchFamily="2" charset="-78"/>
              </a:rPr>
              <a:t>4</a:t>
            </a:r>
          </a:p>
          <a:p>
            <a:pPr marL="74771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نبذة عن الهيئة						</a:t>
            </a:r>
          </a:p>
          <a:p>
            <a:pPr marL="74771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الهيكل التنظيمي				                     		</a:t>
            </a:r>
          </a:p>
          <a:p>
            <a:pPr marL="403225" indent="-177800" algn="justLow" rtl="1">
              <a:spcBef>
                <a:spcPts val="600"/>
              </a:spcBef>
              <a:buFontTx/>
              <a:buChar char="-"/>
            </a:pPr>
            <a:endParaRPr lang="ar-KW" sz="1500" b="1" dirty="0" smtClean="0">
              <a:solidFill>
                <a:schemeClr val="tx2"/>
              </a:solidFill>
              <a:cs typeface="mohammad bold art 1" pitchFamily="2" charset="-78"/>
            </a:endParaRPr>
          </a:p>
          <a:p>
            <a:pPr marL="403225" indent="-177800" algn="justLow" rtl="1">
              <a:spcBef>
                <a:spcPts val="600"/>
              </a:spcBef>
              <a:buFontTx/>
              <a:buChar char="-"/>
            </a:pPr>
            <a:r>
              <a:rPr lang="ar-KW" sz="1500" b="1" dirty="0" smtClean="0">
                <a:solidFill>
                  <a:schemeClr val="tx2"/>
                </a:solidFill>
                <a:cs typeface="mohammad bold art 1" pitchFamily="2" charset="-78"/>
              </a:rPr>
              <a:t>قطاع الإشراف..</a:t>
            </a:r>
            <a:r>
              <a:rPr lang="ar-KW" sz="1500" dirty="0" smtClean="0">
                <a:solidFill>
                  <a:schemeClr val="tx2"/>
                </a:solidFill>
                <a:cs typeface="mohammad bold art 1" pitchFamily="2" charset="-78"/>
              </a:rPr>
              <a:t>..............................................................................................................................  </a:t>
            </a:r>
            <a:r>
              <a:rPr lang="ar-KW" sz="1500" b="1" dirty="0" smtClean="0">
                <a:solidFill>
                  <a:schemeClr val="tx2"/>
                </a:solidFill>
                <a:cs typeface="mohammad bold art 1" pitchFamily="2" charset="-78"/>
              </a:rPr>
              <a:t>6</a:t>
            </a:r>
          </a:p>
          <a:p>
            <a:pPr marL="85566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الهيكل التنظيمي						</a:t>
            </a:r>
          </a:p>
          <a:p>
            <a:pPr marL="85566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رؤية وهدف قطاع الإشراف						</a:t>
            </a:r>
            <a:endParaRPr lang="ar-KW" sz="1500" i="1" dirty="0">
              <a:solidFill>
                <a:schemeClr val="tx2"/>
              </a:solidFill>
              <a:latin typeface="Sakkal Majalla" pitchFamily="2" charset="-78"/>
              <a:cs typeface="mohammad bold art 1" pitchFamily="2" charset="-78"/>
            </a:endParaRPr>
          </a:p>
          <a:p>
            <a:pPr marL="403225" indent="-177800" algn="justLow" rtl="1">
              <a:spcBef>
                <a:spcPts val="600"/>
              </a:spcBef>
              <a:buFontTx/>
              <a:buChar char="-"/>
            </a:pPr>
            <a:endParaRPr lang="ar-KW" sz="1500" i="1" dirty="0" smtClean="0">
              <a:solidFill>
                <a:schemeClr val="tx2"/>
              </a:solidFill>
              <a:latin typeface="Sakkal Majalla" pitchFamily="2" charset="-78"/>
              <a:cs typeface="mohammad bold art 1" pitchFamily="2" charset="-78"/>
            </a:endParaRPr>
          </a:p>
          <a:p>
            <a:pPr marL="403225" indent="-177800" algn="justLow" rtl="1">
              <a:spcBef>
                <a:spcPts val="600"/>
              </a:spcBef>
              <a:buFontTx/>
              <a:buChar char="-"/>
            </a:pPr>
            <a:r>
              <a:rPr lang="ar-KW" sz="1500" b="1" dirty="0" smtClean="0">
                <a:solidFill>
                  <a:schemeClr val="tx2"/>
                </a:solidFill>
                <a:cs typeface="mohammad bold art 1" pitchFamily="2" charset="-78"/>
              </a:rPr>
              <a:t>إدارة التفتيش الميداني</a:t>
            </a:r>
            <a:r>
              <a:rPr lang="ar-KW" sz="1500" dirty="0" smtClean="0">
                <a:solidFill>
                  <a:schemeClr val="tx2"/>
                </a:solidFill>
                <a:cs typeface="mohammad bold art 1" pitchFamily="2" charset="-78"/>
              </a:rPr>
              <a:t>.....................................................................................................................  8</a:t>
            </a:r>
          </a:p>
          <a:p>
            <a:pPr marL="74771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رؤية إدارة التفتيش الميداني				              	     	</a:t>
            </a:r>
            <a:endParaRPr lang="ar-KW" sz="1500" i="1" dirty="0" smtClean="0">
              <a:solidFill>
                <a:schemeClr val="tx2"/>
              </a:solidFill>
              <a:latin typeface="+mj-lt"/>
              <a:cs typeface="mohammad bold art 1" pitchFamily="2" charset="-78"/>
            </a:endParaRPr>
          </a:p>
          <a:p>
            <a:pPr marL="747713" indent="107950" algn="justLow" rtl="1">
              <a:spcBef>
                <a:spcPts val="0"/>
              </a:spcBef>
              <a:buFontTx/>
              <a:buChar char="-"/>
            </a:pPr>
            <a:r>
              <a:rPr lang="ar-KW" sz="1500" i="1" dirty="0" smtClean="0">
                <a:solidFill>
                  <a:schemeClr val="tx2"/>
                </a:solidFill>
                <a:latin typeface="+mj-lt"/>
                <a:cs typeface="mohammad bold art 1" pitchFamily="2" charset="-78"/>
              </a:rPr>
              <a:t>هدف إدارة التفتيش الميداني					</a:t>
            </a:r>
          </a:p>
          <a:p>
            <a:pPr marL="74771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مهام واختصاصات إدارة التفتيش الميداني</a:t>
            </a:r>
            <a:r>
              <a:rPr lang="ar-KW" sz="1500" i="1" dirty="0">
                <a:solidFill>
                  <a:schemeClr val="tx2"/>
                </a:solidFill>
                <a:latin typeface="Sakkal Majalla" pitchFamily="2" charset="-78"/>
                <a:cs typeface="mohammad bold art 1" pitchFamily="2" charset="-78"/>
              </a:rPr>
              <a:t>	</a:t>
            </a:r>
            <a:r>
              <a:rPr lang="ar-KW" sz="1500" i="1" dirty="0" smtClean="0">
                <a:solidFill>
                  <a:schemeClr val="tx2"/>
                </a:solidFill>
                <a:latin typeface="Sakkal Majalla" pitchFamily="2" charset="-78"/>
                <a:cs typeface="mohammad bold art 1" pitchFamily="2" charset="-78"/>
              </a:rPr>
              <a:t>		</a:t>
            </a:r>
            <a:endParaRPr lang="ar-KW" sz="1500" i="1" dirty="0" smtClean="0">
              <a:solidFill>
                <a:schemeClr val="tx2"/>
              </a:solidFill>
              <a:cs typeface="mohammad bold art 1" pitchFamily="2" charset="-78"/>
            </a:endParaRPr>
          </a:p>
          <a:p>
            <a:pPr marL="747713" indent="107950" algn="justLow" rtl="1">
              <a:spcBef>
                <a:spcPts val="0"/>
              </a:spcBef>
              <a:buFontTx/>
              <a:buChar char="-"/>
            </a:pPr>
            <a:r>
              <a:rPr lang="ar-KW" sz="1500" i="1" dirty="0">
                <a:solidFill>
                  <a:schemeClr val="tx2"/>
                </a:solidFill>
                <a:latin typeface="Sakkal Majalla" pitchFamily="2" charset="-78"/>
                <a:cs typeface="mohammad bold art 1" pitchFamily="2" charset="-78"/>
              </a:rPr>
              <a:t>إنجازات </a:t>
            </a:r>
            <a:r>
              <a:rPr lang="ar-KW" sz="1500" i="1" dirty="0" smtClean="0">
                <a:solidFill>
                  <a:schemeClr val="tx2"/>
                </a:solidFill>
                <a:latin typeface="Sakkal Majalla" pitchFamily="2" charset="-78"/>
                <a:cs typeface="mohammad bold art 1" pitchFamily="2" charset="-78"/>
              </a:rPr>
              <a:t>إدارة التفتيش الميداني					</a:t>
            </a:r>
            <a:endParaRPr lang="ar-KW" sz="1500" i="1" dirty="0" smtClean="0">
              <a:solidFill>
                <a:schemeClr val="tx2"/>
              </a:solidFill>
              <a:latin typeface="+mj-lt"/>
              <a:cs typeface="mohammad bold art 1" pitchFamily="2" charset="-78"/>
            </a:endParaRPr>
          </a:p>
          <a:p>
            <a:pPr marL="747713" indent="107950" algn="justLow" rtl="1">
              <a:spcBef>
                <a:spcPts val="0"/>
              </a:spcBef>
              <a:buFontTx/>
              <a:buChar char="-"/>
            </a:pPr>
            <a:r>
              <a:rPr lang="ar-KW" sz="1500" i="1" dirty="0">
                <a:solidFill>
                  <a:schemeClr val="tx2"/>
                </a:solidFill>
                <a:latin typeface="Sakkal Majalla" pitchFamily="2" charset="-78"/>
                <a:cs typeface="mohammad bold art 1" pitchFamily="2" charset="-78"/>
              </a:rPr>
              <a:t>نطاق عمل </a:t>
            </a:r>
            <a:r>
              <a:rPr lang="ar-KW" sz="1500" i="1" dirty="0" smtClean="0">
                <a:solidFill>
                  <a:schemeClr val="tx2"/>
                </a:solidFill>
                <a:latin typeface="Sakkal Majalla" pitchFamily="2" charset="-78"/>
                <a:cs typeface="mohammad bold art 1" pitchFamily="2" charset="-78"/>
              </a:rPr>
              <a:t>التفتيش الميداني 					</a:t>
            </a:r>
            <a:endParaRPr lang="ar-KW" sz="1500" i="1" dirty="0" smtClean="0">
              <a:solidFill>
                <a:schemeClr val="tx2"/>
              </a:solidFill>
              <a:latin typeface="+mj-lt"/>
              <a:cs typeface="mohammad bold art 1" pitchFamily="2" charset="-78"/>
            </a:endParaRPr>
          </a:p>
          <a:p>
            <a:pPr marL="747713" indent="107950" algn="justLow" rtl="1">
              <a:spcBef>
                <a:spcPts val="0"/>
              </a:spcBef>
              <a:buFontTx/>
              <a:buChar char="-"/>
            </a:pPr>
            <a:r>
              <a:rPr lang="ar-KW" sz="1500" i="1" dirty="0">
                <a:solidFill>
                  <a:schemeClr val="tx2"/>
                </a:solidFill>
                <a:latin typeface="Sakkal Majalla" pitchFamily="2" charset="-78"/>
                <a:cs typeface="mohammad bold art 1" pitchFamily="2" charset="-78"/>
              </a:rPr>
              <a:t>الأشخاص المرخص لهم الخاضعين لرقابة الهيئة ومن ضمن عمل نطاق </a:t>
            </a:r>
            <a:r>
              <a:rPr lang="ar-KW" sz="1500" i="1" dirty="0" smtClean="0">
                <a:solidFill>
                  <a:schemeClr val="tx2"/>
                </a:solidFill>
                <a:latin typeface="Sakkal Majalla" pitchFamily="2" charset="-78"/>
                <a:cs typeface="mohammad bold art 1" pitchFamily="2" charset="-78"/>
              </a:rPr>
              <a:t>التفتيش الميداني</a:t>
            </a:r>
            <a:r>
              <a:rPr lang="ar-KW" sz="1500" i="1" dirty="0">
                <a:solidFill>
                  <a:schemeClr val="tx2"/>
                </a:solidFill>
                <a:latin typeface="Sakkal Majalla" pitchFamily="2" charset="-78"/>
                <a:cs typeface="mohammad bold art 1" pitchFamily="2" charset="-78"/>
              </a:rPr>
              <a:t> </a:t>
            </a:r>
            <a:r>
              <a:rPr lang="ar-KW" sz="1500" i="1" dirty="0" smtClean="0">
                <a:solidFill>
                  <a:schemeClr val="tx2"/>
                </a:solidFill>
                <a:latin typeface="Sakkal Majalla" pitchFamily="2" charset="-78"/>
                <a:cs typeface="mohammad bold art 1" pitchFamily="2" charset="-78"/>
              </a:rPr>
              <a:t>            </a:t>
            </a:r>
            <a:endParaRPr lang="ar-KW" sz="1500" i="1" dirty="0" smtClean="0">
              <a:solidFill>
                <a:schemeClr val="tx2"/>
              </a:solidFill>
              <a:latin typeface="+mj-lt"/>
              <a:cs typeface="mohammad bold art 1" pitchFamily="2" charset="-78"/>
            </a:endParaRPr>
          </a:p>
          <a:p>
            <a:pPr marL="74771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أنواع التفتيش الميداني						 </a:t>
            </a:r>
            <a:endParaRPr lang="ar-KW" sz="1500" i="1" dirty="0" smtClean="0">
              <a:solidFill>
                <a:schemeClr val="tx2"/>
              </a:solidFill>
              <a:latin typeface="+mj-lt"/>
              <a:cs typeface="mohammad bold art 1" pitchFamily="2" charset="-78"/>
            </a:endParaRPr>
          </a:p>
          <a:p>
            <a:pPr marL="74771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متطلبات التفتيش الميداني						 </a:t>
            </a:r>
            <a:endParaRPr lang="ar-KW" sz="1500" i="1" dirty="0" smtClean="0">
              <a:solidFill>
                <a:schemeClr val="tx2"/>
              </a:solidFill>
              <a:latin typeface="+mj-lt"/>
              <a:ea typeface="Meiryo" pitchFamily="34" charset="-128"/>
              <a:cs typeface="mohammad bold art 1" pitchFamily="2" charset="-78"/>
            </a:endParaRPr>
          </a:p>
          <a:p>
            <a:pPr marL="747713" indent="107950" algn="justLow" rtl="1">
              <a:spcBef>
                <a:spcPts val="0"/>
              </a:spcBef>
              <a:buFontTx/>
              <a:buChar char="-"/>
            </a:pPr>
            <a:r>
              <a:rPr lang="ar-KW" sz="1500" i="1" dirty="0">
                <a:solidFill>
                  <a:schemeClr val="tx2"/>
                </a:solidFill>
                <a:latin typeface="Sakkal Majalla" pitchFamily="2" charset="-78"/>
                <a:cs typeface="mohammad bold art 1" pitchFamily="2" charset="-78"/>
              </a:rPr>
              <a:t>مراحل عمل </a:t>
            </a:r>
            <a:r>
              <a:rPr lang="ar-KW" sz="1500" i="1" dirty="0" smtClean="0">
                <a:solidFill>
                  <a:schemeClr val="tx2"/>
                </a:solidFill>
                <a:latin typeface="Sakkal Majalla" pitchFamily="2" charset="-78"/>
                <a:cs typeface="mohammad bold art 1" pitchFamily="2" charset="-78"/>
              </a:rPr>
              <a:t>التفتيش الميداني				                     </a:t>
            </a:r>
            <a:endParaRPr lang="ar-KW" sz="1500" i="1" dirty="0" smtClean="0">
              <a:solidFill>
                <a:schemeClr val="tx2"/>
              </a:solidFill>
              <a:latin typeface="+mj-lt"/>
              <a:cs typeface="mohammad bold art 1" pitchFamily="2" charset="-78"/>
            </a:endParaRPr>
          </a:p>
          <a:p>
            <a:pPr marL="747713" indent="107950" algn="justLow" rtl="1">
              <a:spcBef>
                <a:spcPts val="0"/>
              </a:spcBef>
              <a:buFontTx/>
              <a:buChar char="-"/>
            </a:pPr>
            <a:r>
              <a:rPr lang="ar-KW" sz="1500" i="1" dirty="0" smtClean="0">
                <a:solidFill>
                  <a:schemeClr val="tx2"/>
                </a:solidFill>
                <a:latin typeface="Sakkal Majalla" pitchFamily="2" charset="-78"/>
                <a:cs typeface="mohammad bold art 1" pitchFamily="2" charset="-78"/>
              </a:rPr>
              <a:t>الرؤى المستقبيلة لإدارة التفتيش الميداني		</a:t>
            </a:r>
            <a:r>
              <a:rPr lang="ar-KW" sz="1400" i="1" dirty="0" smtClean="0">
                <a:solidFill>
                  <a:schemeClr val="tx2"/>
                </a:solidFill>
                <a:latin typeface="Sakkal Majalla" pitchFamily="2" charset="-78"/>
                <a:cs typeface="mohammad bold art 1" pitchFamily="2" charset="-78"/>
              </a:rPr>
              <a:t>			   </a:t>
            </a:r>
            <a:endParaRPr lang="ar-KW" sz="1500" i="1" dirty="0" smtClean="0">
              <a:solidFill>
                <a:schemeClr val="tx2"/>
              </a:solidFill>
              <a:latin typeface="+mj-lt"/>
              <a:cs typeface="mohammad bold art 1" pitchFamily="2" charset="-78"/>
            </a:endParaRPr>
          </a:p>
          <a:p>
            <a:pPr marL="747713" indent="107950" algn="justLow" rtl="1">
              <a:spcBef>
                <a:spcPts val="0"/>
              </a:spcBef>
              <a:buFontTx/>
              <a:buChar char="-"/>
            </a:pPr>
            <a:endParaRPr lang="ar-KW" sz="1400" dirty="0" smtClean="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cxnSp>
        <p:nvCxnSpPr>
          <p:cNvPr id="10" name="Straight Connector 9"/>
          <p:cNvCxnSpPr/>
          <p:nvPr/>
        </p:nvCxnSpPr>
        <p:spPr>
          <a:xfrm>
            <a:off x="3633936"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652889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3831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متطلبات التفتيش الميداني:</a:t>
            </a:r>
            <a:endParaRPr lang="en-US" dirty="0">
              <a:solidFill>
                <a:schemeClr val="tx2"/>
              </a:solidFill>
              <a:cs typeface="mohammad bold art 1" pitchFamily="2" charset="-78"/>
            </a:endParaRPr>
          </a:p>
        </p:txBody>
      </p:sp>
      <p:sp>
        <p:nvSpPr>
          <p:cNvPr id="7" name="Rectangle 6"/>
          <p:cNvSpPr/>
          <p:nvPr/>
        </p:nvSpPr>
        <p:spPr>
          <a:xfrm>
            <a:off x="539552" y="1988840"/>
            <a:ext cx="7994848" cy="5816977"/>
          </a:xfrm>
          <a:prstGeom prst="rect">
            <a:avLst/>
          </a:prstGeom>
        </p:spPr>
        <p:txBody>
          <a:bodyPr wrap="square">
            <a:spAutoFit/>
          </a:bodyPr>
          <a:lstStyle/>
          <a:p>
            <a:pPr algn="justLow" rtl="1">
              <a:lnSpc>
                <a:spcPct val="150000"/>
              </a:lnSpc>
            </a:pPr>
            <a:r>
              <a:rPr lang="ar-KW" dirty="0">
                <a:solidFill>
                  <a:schemeClr val="tx2"/>
                </a:solidFill>
                <a:cs typeface="mohammad bold art 1" pitchFamily="2" charset="-78"/>
              </a:rPr>
              <a:t>قبل البدء في إجراء عملية التفتيش الميداني، يقوم أعضاء فريق التفتيش بالتالي:</a:t>
            </a:r>
          </a:p>
          <a:p>
            <a:pPr marL="285750" indent="-285750" algn="justLow" rtl="1">
              <a:lnSpc>
                <a:spcPct val="150000"/>
              </a:lnSpc>
              <a:spcBef>
                <a:spcPts val="1200"/>
              </a:spcBef>
              <a:buFont typeface="Wingdings" panose="05000000000000000000" pitchFamily="2" charset="2"/>
              <a:buChar char="§"/>
            </a:pPr>
            <a:r>
              <a:rPr lang="ar-KW" dirty="0">
                <a:solidFill>
                  <a:schemeClr val="tx2"/>
                </a:solidFill>
                <a:cs typeface="mohammad bold art 1" pitchFamily="2" charset="-78"/>
              </a:rPr>
              <a:t>التنسيق داخلياً مع إدارات الهيئة للحصول على البيانات والمعلومات الأولية وبحث الملاحظات الخاصة بالشخص المرخص له، ومثال على ذلك</a:t>
            </a:r>
            <a:r>
              <a:rPr lang="ar-KW" dirty="0" smtClean="0">
                <a:solidFill>
                  <a:schemeClr val="tx2"/>
                </a:solidFill>
                <a:cs typeface="mohammad bold art 1" pitchFamily="2" charset="-78"/>
              </a:rPr>
              <a:t>:</a:t>
            </a:r>
          </a:p>
          <a:p>
            <a:pPr marL="285750" indent="-285750" algn="justLow" rtl="1">
              <a:lnSpc>
                <a:spcPct val="150000"/>
              </a:lnSpc>
              <a:spcBef>
                <a:spcPts val="1200"/>
              </a:spcBef>
              <a:buFont typeface="Wingdings" panose="05000000000000000000" pitchFamily="2" charset="2"/>
              <a:buChar char="§"/>
            </a:pPr>
            <a:endParaRPr lang="ar-KW" dirty="0">
              <a:solidFill>
                <a:schemeClr val="tx2"/>
              </a:solidFill>
              <a:cs typeface="mohammad bold art 1" pitchFamily="2" charset="-78"/>
            </a:endParaRPr>
          </a:p>
          <a:p>
            <a:pPr marL="285750" indent="-285750" algn="justLow" rtl="1">
              <a:lnSpc>
                <a:spcPct val="150000"/>
              </a:lnSpc>
              <a:spcBef>
                <a:spcPts val="1200"/>
              </a:spcBef>
              <a:buFont typeface="Wingdings" panose="05000000000000000000" pitchFamily="2" charset="2"/>
              <a:buChar char="§"/>
            </a:pPr>
            <a:endParaRPr lang="ar-KW" dirty="0" smtClean="0">
              <a:solidFill>
                <a:schemeClr val="tx2"/>
              </a:solidFill>
              <a:cs typeface="mohammad bold art 1" pitchFamily="2" charset="-78"/>
            </a:endParaRPr>
          </a:p>
          <a:p>
            <a:pPr marL="285750" indent="-285750" algn="justLow" rtl="1">
              <a:lnSpc>
                <a:spcPct val="150000"/>
              </a:lnSpc>
              <a:spcBef>
                <a:spcPts val="1800"/>
              </a:spcBef>
              <a:buFont typeface="Wingdings" panose="05000000000000000000" pitchFamily="2" charset="2"/>
              <a:buChar char="§"/>
            </a:pPr>
            <a:r>
              <a:rPr lang="ar-KW" dirty="0">
                <a:solidFill>
                  <a:schemeClr val="tx2"/>
                </a:solidFill>
                <a:cs typeface="mohammad bold art 1" pitchFamily="2" charset="-78"/>
              </a:rPr>
              <a:t>اجتماع أعضاء فريق التفتيش الميداني مع الإدارة العليا لدى الشخص المرخص له وموافاتهم بخطاب افتتاحي يكون مرفقاً به قائمة بالبيانات والمستندات المطلوبة من الشخص المرخص له.</a:t>
            </a:r>
          </a:p>
          <a:p>
            <a:pPr marL="285750" indent="-285750" algn="justLow" rtl="1">
              <a:lnSpc>
                <a:spcPct val="150000"/>
              </a:lnSpc>
              <a:spcBef>
                <a:spcPts val="1200"/>
              </a:spcBef>
              <a:buFont typeface="Wingdings" panose="05000000000000000000" pitchFamily="2" charset="2"/>
              <a:buChar char="§"/>
            </a:pPr>
            <a:endParaRPr lang="ar-KW" dirty="0">
              <a:solidFill>
                <a:schemeClr val="tx2"/>
              </a:solidFill>
              <a:cs typeface="mohammad bold art 1" pitchFamily="2" charset="-78"/>
            </a:endParaRPr>
          </a:p>
          <a:p>
            <a:pPr marL="285750" indent="-285750" algn="justLow" rtl="1">
              <a:lnSpc>
                <a:spcPct val="150000"/>
              </a:lnSpc>
              <a:spcBef>
                <a:spcPts val="1200"/>
              </a:spcBef>
              <a:buFont typeface="Wingdings" panose="05000000000000000000" pitchFamily="2" charset="2"/>
              <a:buChar char="§"/>
            </a:pPr>
            <a:endParaRPr lang="ar-KW" dirty="0" smtClean="0">
              <a:solidFill>
                <a:schemeClr val="tx2"/>
              </a:solidFill>
              <a:cs typeface="mohammad bold art 1" pitchFamily="2" charset="-78"/>
            </a:endParaRPr>
          </a:p>
          <a:p>
            <a:pPr marL="285750" indent="-285750" algn="justLow" rtl="1">
              <a:lnSpc>
                <a:spcPct val="150000"/>
              </a:lnSpc>
              <a:spcBef>
                <a:spcPts val="1200"/>
              </a:spcBef>
              <a:buFont typeface="Wingdings" panose="05000000000000000000" pitchFamily="2" charset="2"/>
              <a:buChar char="§"/>
            </a:pPr>
            <a:endParaRPr lang="ar-KW" dirty="0">
              <a:solidFill>
                <a:schemeClr val="tx2"/>
              </a:solidFill>
              <a:cs typeface="mohammad bold art 1" pitchFamily="2" charset="-78"/>
            </a:endParaRPr>
          </a:p>
        </p:txBody>
      </p:sp>
      <p:grpSp>
        <p:nvGrpSpPr>
          <p:cNvPr id="18" name="Group 17"/>
          <p:cNvGrpSpPr/>
          <p:nvPr/>
        </p:nvGrpSpPr>
        <p:grpSpPr>
          <a:xfrm>
            <a:off x="467544" y="3672350"/>
            <a:ext cx="7632848" cy="1124802"/>
            <a:chOff x="467544" y="3456326"/>
            <a:chExt cx="7632848" cy="1124802"/>
          </a:xfrm>
        </p:grpSpPr>
        <p:sp>
          <p:nvSpPr>
            <p:cNvPr id="19" name="Rectangle 18"/>
            <p:cNvSpPr/>
            <p:nvPr/>
          </p:nvSpPr>
          <p:spPr>
            <a:xfrm>
              <a:off x="3419872" y="3456424"/>
              <a:ext cx="1920240"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الإفصاح</a:t>
              </a:r>
              <a:endParaRPr lang="en-US" dirty="0">
                <a:solidFill>
                  <a:schemeClr val="tx2"/>
                </a:solidFill>
                <a:cs typeface="mohammad bold art 1" pitchFamily="2" charset="-78"/>
              </a:endParaRPr>
            </a:p>
          </p:txBody>
        </p:sp>
        <p:sp>
          <p:nvSpPr>
            <p:cNvPr id="20" name="Rectangle 19"/>
            <p:cNvSpPr/>
            <p:nvPr/>
          </p:nvSpPr>
          <p:spPr>
            <a:xfrm>
              <a:off x="2483768" y="4032390"/>
              <a:ext cx="2832288"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متابعة عمليات الأسواق</a:t>
              </a:r>
              <a:endParaRPr lang="en-US" dirty="0">
                <a:solidFill>
                  <a:schemeClr val="tx2"/>
                </a:solidFill>
                <a:cs typeface="mohammad bold art 1" pitchFamily="2" charset="-78"/>
              </a:endParaRPr>
            </a:p>
          </p:txBody>
        </p:sp>
        <p:sp>
          <p:nvSpPr>
            <p:cNvPr id="21" name="Rectangle 20"/>
            <p:cNvSpPr/>
            <p:nvPr/>
          </p:nvSpPr>
          <p:spPr>
            <a:xfrm>
              <a:off x="5436096" y="4032488"/>
              <a:ext cx="2664296"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التراخيص والتسجيل</a:t>
              </a:r>
              <a:endParaRPr lang="en-US" dirty="0">
                <a:solidFill>
                  <a:schemeClr val="tx2"/>
                </a:solidFill>
                <a:cs typeface="mohammad bold art 1" pitchFamily="2" charset="-78"/>
              </a:endParaRPr>
            </a:p>
          </p:txBody>
        </p:sp>
        <p:sp>
          <p:nvSpPr>
            <p:cNvPr id="22" name="Rectangle 21"/>
            <p:cNvSpPr/>
            <p:nvPr/>
          </p:nvSpPr>
          <p:spPr>
            <a:xfrm>
              <a:off x="467544" y="3456326"/>
              <a:ext cx="3024336"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أنظمة الاستثمار الجماعي</a:t>
              </a:r>
              <a:endParaRPr lang="en-US" dirty="0">
                <a:solidFill>
                  <a:schemeClr val="tx2"/>
                </a:solidFill>
                <a:cs typeface="mohammad bold art 1" pitchFamily="2" charset="-78"/>
              </a:endParaRPr>
            </a:p>
          </p:txBody>
        </p:sp>
        <p:sp>
          <p:nvSpPr>
            <p:cNvPr id="23" name="Rectangle 22"/>
            <p:cNvSpPr/>
            <p:nvPr/>
          </p:nvSpPr>
          <p:spPr>
            <a:xfrm>
              <a:off x="5484128" y="3456424"/>
              <a:ext cx="2616264" cy="5486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gn="justLow" rtl="1">
                <a:buFont typeface="Arial" panose="020B0604020202020204" pitchFamily="34" charset="0"/>
                <a:buChar char="•"/>
              </a:pPr>
              <a:r>
                <a:rPr lang="ar-KW" dirty="0" smtClean="0">
                  <a:solidFill>
                    <a:schemeClr val="tx2"/>
                  </a:solidFill>
                  <a:cs typeface="mohammad bold art 1" pitchFamily="2" charset="-78"/>
                </a:rPr>
                <a:t>إدارة الرقابة المكتبية</a:t>
              </a:r>
              <a:endParaRPr lang="en-US" dirty="0">
                <a:solidFill>
                  <a:schemeClr val="tx2"/>
                </a:solidFill>
                <a:cs typeface="mohammad bold art 1" pitchFamily="2" charset="-78"/>
              </a:endParaRPr>
            </a:p>
          </p:txBody>
        </p:sp>
      </p:grpSp>
    </p:spTree>
    <p:extLst>
      <p:ext uri="{BB962C8B-B14F-4D97-AF65-F5344CB8AC3E}">
        <p14:creationId xmlns:p14="http://schemas.microsoft.com/office/powerpoint/2010/main" val="103138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1000"/>
                                        <p:tgtEl>
                                          <p:spTgt spid="7">
                                            <p:txEl>
                                              <p:pRg st="4" end="4"/>
                                            </p:txEl>
                                          </p:spTgt>
                                        </p:tgtEl>
                                      </p:cBhvr>
                                    </p:animEffect>
                                    <p:anim calcmode="lin" valueType="num">
                                      <p:cBhvr>
                                        <p:cTn id="25"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1455469"/>
            <a:ext cx="8229600" cy="523681"/>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14" name="Rectangle 13"/>
          <p:cNvSpPr/>
          <p:nvPr/>
        </p:nvSpPr>
        <p:spPr>
          <a:xfrm>
            <a:off x="2339752" y="299695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الهيكل التنظيمي للشركة موضحاً به </a:t>
            </a:r>
            <a:r>
              <a:rPr lang="ar-KW" sz="1550" dirty="0" smtClean="0">
                <a:solidFill>
                  <a:schemeClr val="tx2"/>
                </a:solidFill>
                <a:cs typeface="mohammad bold art 1" pitchFamily="2" charset="-78"/>
              </a:rPr>
              <a:t>الإدارات </a:t>
            </a:r>
            <a:r>
              <a:rPr lang="ar-KW" sz="1550" dirty="0">
                <a:solidFill>
                  <a:schemeClr val="tx2"/>
                </a:solidFill>
                <a:cs typeface="mohammad bold art 1" pitchFamily="2" charset="-78"/>
              </a:rPr>
              <a:t>الرئيسية بالشركة </a:t>
            </a:r>
          </a:p>
        </p:txBody>
      </p:sp>
      <p:sp>
        <p:nvSpPr>
          <p:cNvPr id="15" name="Rectangle 14"/>
          <p:cNvSpPr/>
          <p:nvPr/>
        </p:nvSpPr>
        <p:spPr>
          <a:xfrm>
            <a:off x="2339752" y="371703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أعضاء مجلس الإدارة والإدارة التنفيذية والمسؤوليات المناطة بهم والصلاحيات الممنوحة</a:t>
            </a:r>
          </a:p>
        </p:txBody>
      </p:sp>
      <p:sp>
        <p:nvSpPr>
          <p:cNvPr id="17" name="Rectangle 16"/>
          <p:cNvSpPr/>
          <p:nvPr/>
        </p:nvSpPr>
        <p:spPr>
          <a:xfrm>
            <a:off x="2340868" y="227687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عقد التأسيس والنظام الأساسي وأية تعديلات </a:t>
            </a:r>
            <a:r>
              <a:rPr lang="ar-KW" sz="1550" dirty="0" smtClean="0">
                <a:solidFill>
                  <a:schemeClr val="tx2"/>
                </a:solidFill>
                <a:cs typeface="mohammad bold art 1" pitchFamily="2" charset="-78"/>
              </a:rPr>
              <a:t>عليهما وسجل المساهمين</a:t>
            </a:r>
            <a:endParaRPr lang="ar-KW" sz="1550" dirty="0">
              <a:solidFill>
                <a:schemeClr val="tx2"/>
              </a:solidFill>
              <a:cs typeface="mohammad bold art 1" pitchFamily="2" charset="-78"/>
            </a:endParaRPr>
          </a:p>
        </p:txBody>
      </p:sp>
      <p:sp>
        <p:nvSpPr>
          <p:cNvPr id="18" name="Rectangle 17"/>
          <p:cNvSpPr/>
          <p:nvPr/>
        </p:nvSpPr>
        <p:spPr>
          <a:xfrm>
            <a:off x="2339752" y="515719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اللجان المشكلة بالشركة ولوائحها الداخلية</a:t>
            </a:r>
          </a:p>
        </p:txBody>
      </p:sp>
      <p:sp>
        <p:nvSpPr>
          <p:cNvPr id="22" name="Rectangle 21"/>
          <p:cNvSpPr/>
          <p:nvPr/>
        </p:nvSpPr>
        <p:spPr>
          <a:xfrm>
            <a:off x="2339752" y="4437112"/>
            <a:ext cx="4392488" cy="64008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550" dirty="0">
                <a:solidFill>
                  <a:schemeClr val="tx2"/>
                </a:solidFill>
                <a:cs typeface="mohammad bold art 1" pitchFamily="2" charset="-78"/>
              </a:rPr>
              <a:t>محاضر اجتماعات الجمعية العامة العادية وغير العادية ومحاضر اجتماعات مجلس الإدارة واللجان </a:t>
            </a:r>
          </a:p>
        </p:txBody>
      </p:sp>
      <p:sp>
        <p:nvSpPr>
          <p:cNvPr id="29" name="Rounded Rectangle 28"/>
          <p:cNvSpPr/>
          <p:nvPr/>
        </p:nvSpPr>
        <p:spPr>
          <a:xfrm>
            <a:off x="539552" y="1412776"/>
            <a:ext cx="8001000" cy="561856"/>
          </a:xfrm>
          <a:prstGeom prst="roundRect">
            <a:avLst/>
          </a:prstGeom>
        </p:spPr>
        <p:txBody>
          <a:bodyPr wrap="square">
            <a:spAutoFit/>
          </a:bodyPr>
          <a:lstStyle/>
          <a:p>
            <a:pPr algn="justLow" rtl="1">
              <a:lnSpc>
                <a:spcPct val="150000"/>
              </a:lnSpc>
            </a:pPr>
            <a:r>
              <a:rPr lang="ar-KW" dirty="0">
                <a:solidFill>
                  <a:schemeClr val="tx2"/>
                </a:solidFill>
                <a:cs typeface="mohammad bold art 1" pitchFamily="2" charset="-78"/>
              </a:rPr>
              <a:t>البيانات المطلوبة في الخطاب الافتتاحي: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160436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strVal val="#ppt_w*0.70"/>
                                          </p:val>
                                        </p:tav>
                                        <p:tav tm="100000">
                                          <p:val>
                                            <p:strVal val="#ppt_w"/>
                                          </p:val>
                                        </p:tav>
                                      </p:tavLst>
                                    </p:anim>
                                    <p:anim calcmode="lin" valueType="num">
                                      <p:cBhvr>
                                        <p:cTn id="8" dur="1000" fill="hold"/>
                                        <p:tgtEl>
                                          <p:spTgt spid="14"/>
                                        </p:tgtEl>
                                        <p:attrNameLst>
                                          <p:attrName>ppt_h</p:attrName>
                                        </p:attrNameLst>
                                      </p:cBhvr>
                                      <p:tavLst>
                                        <p:tav tm="0">
                                          <p:val>
                                            <p:strVal val="#ppt_h"/>
                                          </p:val>
                                        </p:tav>
                                        <p:tav tm="100000">
                                          <p:val>
                                            <p:strVal val="#ppt_h"/>
                                          </p:val>
                                        </p:tav>
                                      </p:tavLst>
                                    </p:anim>
                                    <p:animEffect transition="in" filter="fade">
                                      <p:cBhvr>
                                        <p:cTn id="9" dur="1000"/>
                                        <p:tgtEl>
                                          <p:spTgt spid="1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1000" fill="hold"/>
                                        <p:tgtEl>
                                          <p:spTgt spid="15"/>
                                        </p:tgtEl>
                                        <p:attrNameLst>
                                          <p:attrName>ppt_w</p:attrName>
                                        </p:attrNameLst>
                                      </p:cBhvr>
                                      <p:tavLst>
                                        <p:tav tm="0">
                                          <p:val>
                                            <p:strVal val="#ppt_w*0.70"/>
                                          </p:val>
                                        </p:tav>
                                        <p:tav tm="100000">
                                          <p:val>
                                            <p:strVal val="#ppt_w"/>
                                          </p:val>
                                        </p:tav>
                                      </p:tavLst>
                                    </p:anim>
                                    <p:anim calcmode="lin" valueType="num">
                                      <p:cBhvr>
                                        <p:cTn id="13" dur="1000" fill="hold"/>
                                        <p:tgtEl>
                                          <p:spTgt spid="15"/>
                                        </p:tgtEl>
                                        <p:attrNameLst>
                                          <p:attrName>ppt_h</p:attrName>
                                        </p:attrNameLst>
                                      </p:cBhvr>
                                      <p:tavLst>
                                        <p:tav tm="0">
                                          <p:val>
                                            <p:strVal val="#ppt_h"/>
                                          </p:val>
                                        </p:tav>
                                        <p:tav tm="100000">
                                          <p:val>
                                            <p:strVal val="#ppt_h"/>
                                          </p:val>
                                        </p:tav>
                                      </p:tavLst>
                                    </p:anim>
                                    <p:animEffect transition="in" filter="fade">
                                      <p:cBhvr>
                                        <p:cTn id="14" dur="1000"/>
                                        <p:tgtEl>
                                          <p:spTgt spid="1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p:cTn id="17" dur="1000" fill="hold"/>
                                        <p:tgtEl>
                                          <p:spTgt spid="17"/>
                                        </p:tgtEl>
                                        <p:attrNameLst>
                                          <p:attrName>ppt_w</p:attrName>
                                        </p:attrNameLst>
                                      </p:cBhvr>
                                      <p:tavLst>
                                        <p:tav tm="0">
                                          <p:val>
                                            <p:strVal val="#ppt_w*0.70"/>
                                          </p:val>
                                        </p:tav>
                                        <p:tav tm="100000">
                                          <p:val>
                                            <p:strVal val="#ppt_w"/>
                                          </p:val>
                                        </p:tav>
                                      </p:tavLst>
                                    </p:anim>
                                    <p:anim calcmode="lin" valueType="num">
                                      <p:cBhvr>
                                        <p:cTn id="18" dur="1000" fill="hold"/>
                                        <p:tgtEl>
                                          <p:spTgt spid="17"/>
                                        </p:tgtEl>
                                        <p:attrNameLst>
                                          <p:attrName>ppt_h</p:attrName>
                                        </p:attrNameLst>
                                      </p:cBhvr>
                                      <p:tavLst>
                                        <p:tav tm="0">
                                          <p:val>
                                            <p:strVal val="#ppt_h"/>
                                          </p:val>
                                        </p:tav>
                                        <p:tav tm="100000">
                                          <p:val>
                                            <p:strVal val="#ppt_h"/>
                                          </p:val>
                                        </p:tav>
                                      </p:tavLst>
                                    </p:anim>
                                    <p:animEffect transition="in" filter="fade">
                                      <p:cBhvr>
                                        <p:cTn id="19" dur="1000"/>
                                        <p:tgtEl>
                                          <p:spTgt spid="17"/>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p:cTn id="22" dur="1000" fill="hold"/>
                                        <p:tgtEl>
                                          <p:spTgt spid="18"/>
                                        </p:tgtEl>
                                        <p:attrNameLst>
                                          <p:attrName>ppt_w</p:attrName>
                                        </p:attrNameLst>
                                      </p:cBhvr>
                                      <p:tavLst>
                                        <p:tav tm="0">
                                          <p:val>
                                            <p:strVal val="#ppt_w*0.70"/>
                                          </p:val>
                                        </p:tav>
                                        <p:tav tm="100000">
                                          <p:val>
                                            <p:strVal val="#ppt_w"/>
                                          </p:val>
                                        </p:tav>
                                      </p:tavLst>
                                    </p:anim>
                                    <p:anim calcmode="lin" valueType="num">
                                      <p:cBhvr>
                                        <p:cTn id="23" dur="1000" fill="hold"/>
                                        <p:tgtEl>
                                          <p:spTgt spid="18"/>
                                        </p:tgtEl>
                                        <p:attrNameLst>
                                          <p:attrName>ppt_h</p:attrName>
                                        </p:attrNameLst>
                                      </p:cBhvr>
                                      <p:tavLst>
                                        <p:tav tm="0">
                                          <p:val>
                                            <p:strVal val="#ppt_h"/>
                                          </p:val>
                                        </p:tav>
                                        <p:tav tm="100000">
                                          <p:val>
                                            <p:strVal val="#ppt_h"/>
                                          </p:val>
                                        </p:tav>
                                      </p:tavLst>
                                    </p:anim>
                                    <p:animEffect transition="in" filter="fade">
                                      <p:cBhvr>
                                        <p:cTn id="24" dur="1000"/>
                                        <p:tgtEl>
                                          <p:spTgt spid="18"/>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1000" fill="hold"/>
                                        <p:tgtEl>
                                          <p:spTgt spid="22"/>
                                        </p:tgtEl>
                                        <p:attrNameLst>
                                          <p:attrName>ppt_w</p:attrName>
                                        </p:attrNameLst>
                                      </p:cBhvr>
                                      <p:tavLst>
                                        <p:tav tm="0">
                                          <p:val>
                                            <p:strVal val="#ppt_w*0.70"/>
                                          </p:val>
                                        </p:tav>
                                        <p:tav tm="100000">
                                          <p:val>
                                            <p:strVal val="#ppt_w"/>
                                          </p:val>
                                        </p:tav>
                                      </p:tavLst>
                                    </p:anim>
                                    <p:anim calcmode="lin" valueType="num">
                                      <p:cBhvr>
                                        <p:cTn id="28" dur="1000" fill="hold"/>
                                        <p:tgtEl>
                                          <p:spTgt spid="22"/>
                                        </p:tgtEl>
                                        <p:attrNameLst>
                                          <p:attrName>ppt_h</p:attrName>
                                        </p:attrNameLst>
                                      </p:cBhvr>
                                      <p:tavLst>
                                        <p:tav tm="0">
                                          <p:val>
                                            <p:strVal val="#ppt_h"/>
                                          </p:val>
                                        </p:tav>
                                        <p:tav tm="100000">
                                          <p:val>
                                            <p:strVal val="#ppt_h"/>
                                          </p:val>
                                        </p:tav>
                                      </p:tavLst>
                                    </p:anim>
                                    <p:animEffect transition="in" filter="fade">
                                      <p:cBhvr>
                                        <p:cTn id="29"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animBg="1"/>
      <p:bldP spid="18" grpId="0" animBg="1"/>
      <p:bldP spid="2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476250" y="1455469"/>
            <a:ext cx="8229600" cy="523681"/>
          </a:xfrm>
        </p:spPr>
        <p:txBody>
          <a:bodyPr>
            <a:normAutofit/>
          </a:bodyPr>
          <a:lstStyle/>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smtClean="0">
              <a:solidFill>
                <a:schemeClr val="tx2"/>
              </a:solidFill>
              <a:cs typeface="mohammad bold art 1" pitchFamily="2" charset="-78"/>
            </a:endParaRPr>
          </a:p>
          <a:p>
            <a:pPr marL="0" lvl="0" indent="0" algn="just" rtl="1">
              <a:lnSpc>
                <a:spcPct val="120000"/>
              </a:lnSpc>
              <a:buNone/>
            </a:pPr>
            <a:endParaRPr lang="ar-KW" sz="2200" b="1" u="sng" dirty="0">
              <a:solidFill>
                <a:schemeClr val="tx2"/>
              </a:solidFill>
              <a:cs typeface="mohammad bold art 1" pitchFamily="2" charset="-78"/>
            </a:endParaRPr>
          </a:p>
          <a:p>
            <a:pPr marL="457200" lvl="0" indent="-457200" algn="just" rtl="1">
              <a:lnSpc>
                <a:spcPct val="120000"/>
              </a:lnSpc>
              <a:buFont typeface="+mj-lt"/>
              <a:buAutoNum type="arabicParenR"/>
            </a:pPr>
            <a:endParaRPr lang="en-US" sz="2200" b="1" u="sng" dirty="0">
              <a:solidFill>
                <a:schemeClr val="tx2"/>
              </a:solidFill>
              <a:cs typeface="mohammad bold art 1" pitchFamily="2" charset="-78"/>
            </a:endParaRPr>
          </a:p>
          <a:p>
            <a:pPr marL="355600" lvl="0" indent="0" algn="just" rtl="1">
              <a:buNone/>
            </a:pPr>
            <a:endParaRPr lang="en-US" sz="2900" dirty="0" smtClean="0">
              <a:solidFill>
                <a:schemeClr val="tx2"/>
              </a:solidFill>
              <a:cs typeface="mohammad bold art 1" pitchFamily="2" charset="-78"/>
            </a:endParaRPr>
          </a:p>
          <a:p>
            <a:pPr algn="just" rtl="1">
              <a:lnSpc>
                <a:spcPct val="120000"/>
              </a:lnSpc>
            </a:pPr>
            <a:endParaRPr lang="ar-KW" dirty="0">
              <a:solidFill>
                <a:schemeClr val="tx2"/>
              </a:solidFill>
              <a:cs typeface="mohammad bold art 1" pitchFamily="2" charset="-78"/>
            </a:endParaRPr>
          </a:p>
        </p:txBody>
      </p:sp>
      <p:sp>
        <p:nvSpPr>
          <p:cNvPr id="24" name="Rectangle 23"/>
          <p:cNvSpPr/>
          <p:nvPr/>
        </p:nvSpPr>
        <p:spPr>
          <a:xfrm>
            <a:off x="2699792" y="2348880"/>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smtClean="0">
                <a:solidFill>
                  <a:schemeClr val="tx2"/>
                </a:solidFill>
                <a:cs typeface="mohammad bold art 1" pitchFamily="2" charset="-78"/>
              </a:rPr>
              <a:t>جميع </a:t>
            </a:r>
            <a:r>
              <a:rPr lang="ar-KW" sz="1600" dirty="0">
                <a:solidFill>
                  <a:schemeClr val="tx2"/>
                </a:solidFill>
                <a:cs typeface="mohammad bold art 1" pitchFamily="2" charset="-78"/>
              </a:rPr>
              <a:t>السياسات واللوائح الداخلية المعتمدة </a:t>
            </a:r>
          </a:p>
        </p:txBody>
      </p:sp>
      <p:sp>
        <p:nvSpPr>
          <p:cNvPr id="25" name="Rectangle 24"/>
          <p:cNvSpPr/>
          <p:nvPr/>
        </p:nvSpPr>
        <p:spPr>
          <a:xfrm>
            <a:off x="2699792" y="2996952"/>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a:solidFill>
                  <a:schemeClr val="tx2"/>
                </a:solidFill>
                <a:cs typeface="mohammad bold art 1" pitchFamily="2" charset="-78"/>
              </a:rPr>
              <a:t>بيانات الشركة المالية</a:t>
            </a:r>
          </a:p>
        </p:txBody>
      </p:sp>
      <p:sp>
        <p:nvSpPr>
          <p:cNvPr id="26" name="Rectangle 25"/>
          <p:cNvSpPr/>
          <p:nvPr/>
        </p:nvSpPr>
        <p:spPr>
          <a:xfrm>
            <a:off x="2700908" y="3645024"/>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smtClean="0">
                <a:solidFill>
                  <a:schemeClr val="tx2"/>
                </a:solidFill>
                <a:cs typeface="mohammad bold art 1" pitchFamily="2" charset="-78"/>
              </a:rPr>
              <a:t>استراتيجية وخطة </a:t>
            </a:r>
            <a:r>
              <a:rPr lang="ar-KW" sz="1600" dirty="0">
                <a:solidFill>
                  <a:schemeClr val="tx2"/>
                </a:solidFill>
                <a:cs typeface="mohammad bold art 1" pitchFamily="2" charset="-78"/>
              </a:rPr>
              <a:t>العمل </a:t>
            </a:r>
            <a:r>
              <a:rPr lang="ar-KW" sz="1600" dirty="0" smtClean="0">
                <a:solidFill>
                  <a:schemeClr val="tx2"/>
                </a:solidFill>
                <a:cs typeface="mohammad bold art 1" pitchFamily="2" charset="-78"/>
              </a:rPr>
              <a:t>والموازنة التقديرية</a:t>
            </a:r>
            <a:endParaRPr lang="ar-KW" sz="1600" dirty="0">
              <a:solidFill>
                <a:schemeClr val="tx2"/>
              </a:solidFill>
              <a:cs typeface="mohammad bold art 1" pitchFamily="2" charset="-78"/>
            </a:endParaRPr>
          </a:p>
        </p:txBody>
      </p:sp>
      <p:sp>
        <p:nvSpPr>
          <p:cNvPr id="27" name="Rectangle 26"/>
          <p:cNvSpPr/>
          <p:nvPr/>
        </p:nvSpPr>
        <p:spPr>
          <a:xfrm>
            <a:off x="2700908" y="4941168"/>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a:solidFill>
                  <a:schemeClr val="tx2"/>
                </a:solidFill>
                <a:cs typeface="mohammad bold art 1" pitchFamily="2" charset="-78"/>
              </a:rPr>
              <a:t>القضايا المرفوعة على الشركة أو منها</a:t>
            </a:r>
          </a:p>
        </p:txBody>
      </p:sp>
      <p:sp>
        <p:nvSpPr>
          <p:cNvPr id="28" name="Rectangle 27"/>
          <p:cNvSpPr/>
          <p:nvPr/>
        </p:nvSpPr>
        <p:spPr>
          <a:xfrm>
            <a:off x="2700908" y="4293096"/>
            <a:ext cx="3745532" cy="548640"/>
          </a:xfrm>
          <a:prstGeom prst="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600" dirty="0">
                <a:solidFill>
                  <a:schemeClr val="tx2"/>
                </a:solidFill>
                <a:cs typeface="mohammad bold art 1" pitchFamily="2" charset="-78"/>
              </a:rPr>
              <a:t>المحافظ والصناديق الاستثمارية المدارة </a:t>
            </a:r>
          </a:p>
        </p:txBody>
      </p:sp>
      <p:sp>
        <p:nvSpPr>
          <p:cNvPr id="29" name="Rounded Rectangle 28"/>
          <p:cNvSpPr/>
          <p:nvPr/>
        </p:nvSpPr>
        <p:spPr>
          <a:xfrm>
            <a:off x="539552" y="1412776"/>
            <a:ext cx="8001000" cy="523548"/>
          </a:xfrm>
          <a:prstGeom prst="roundRect">
            <a:avLst/>
          </a:prstGeom>
        </p:spPr>
        <p:txBody>
          <a:bodyPr wrap="square">
            <a:spAutoFit/>
          </a:bodyPr>
          <a:lstStyle/>
          <a:p>
            <a:pPr algn="justLow" rtl="1">
              <a:lnSpc>
                <a:spcPct val="150000"/>
              </a:lnSpc>
            </a:pPr>
            <a:r>
              <a:rPr lang="ar-KW" dirty="0">
                <a:solidFill>
                  <a:schemeClr val="tx2"/>
                </a:solidFill>
                <a:cs typeface="mohammad bold art 1" pitchFamily="2" charset="-78"/>
              </a:rPr>
              <a:t>البيانات المطلوبة في الخطاب </a:t>
            </a:r>
            <a:r>
              <a:rPr lang="ar-KW" dirty="0" smtClean="0">
                <a:solidFill>
                  <a:schemeClr val="tx2"/>
                </a:solidFill>
                <a:cs typeface="mohammad bold art 1" pitchFamily="2" charset="-78"/>
              </a:rPr>
              <a:t>الافتتاحي - تابع:</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1644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strVal val="#ppt_w*0.70"/>
                                          </p:val>
                                        </p:tav>
                                        <p:tav tm="100000">
                                          <p:val>
                                            <p:strVal val="#ppt_w"/>
                                          </p:val>
                                        </p:tav>
                                      </p:tavLst>
                                    </p:anim>
                                    <p:anim calcmode="lin" valueType="num">
                                      <p:cBhvr>
                                        <p:cTn id="8" dur="1000" fill="hold"/>
                                        <p:tgtEl>
                                          <p:spTgt spid="24"/>
                                        </p:tgtEl>
                                        <p:attrNameLst>
                                          <p:attrName>ppt_h</p:attrName>
                                        </p:attrNameLst>
                                      </p:cBhvr>
                                      <p:tavLst>
                                        <p:tav tm="0">
                                          <p:val>
                                            <p:strVal val="#ppt_h"/>
                                          </p:val>
                                        </p:tav>
                                        <p:tav tm="100000">
                                          <p:val>
                                            <p:strVal val="#ppt_h"/>
                                          </p:val>
                                        </p:tav>
                                      </p:tavLst>
                                    </p:anim>
                                    <p:animEffect transition="in" filter="fade">
                                      <p:cBhvr>
                                        <p:cTn id="9" dur="1000"/>
                                        <p:tgtEl>
                                          <p:spTgt spid="2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p:cTn id="12" dur="1000" fill="hold"/>
                                        <p:tgtEl>
                                          <p:spTgt spid="25"/>
                                        </p:tgtEl>
                                        <p:attrNameLst>
                                          <p:attrName>ppt_w</p:attrName>
                                        </p:attrNameLst>
                                      </p:cBhvr>
                                      <p:tavLst>
                                        <p:tav tm="0">
                                          <p:val>
                                            <p:strVal val="#ppt_w*0.70"/>
                                          </p:val>
                                        </p:tav>
                                        <p:tav tm="100000">
                                          <p:val>
                                            <p:strVal val="#ppt_w"/>
                                          </p:val>
                                        </p:tav>
                                      </p:tavLst>
                                    </p:anim>
                                    <p:anim calcmode="lin" valueType="num">
                                      <p:cBhvr>
                                        <p:cTn id="13" dur="1000" fill="hold"/>
                                        <p:tgtEl>
                                          <p:spTgt spid="25"/>
                                        </p:tgtEl>
                                        <p:attrNameLst>
                                          <p:attrName>ppt_h</p:attrName>
                                        </p:attrNameLst>
                                      </p:cBhvr>
                                      <p:tavLst>
                                        <p:tav tm="0">
                                          <p:val>
                                            <p:strVal val="#ppt_h"/>
                                          </p:val>
                                        </p:tav>
                                        <p:tav tm="100000">
                                          <p:val>
                                            <p:strVal val="#ppt_h"/>
                                          </p:val>
                                        </p:tav>
                                      </p:tavLst>
                                    </p:anim>
                                    <p:animEffect transition="in" filter="fade">
                                      <p:cBhvr>
                                        <p:cTn id="14" dur="1000"/>
                                        <p:tgtEl>
                                          <p:spTgt spid="2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p:cTn id="17" dur="1000" fill="hold"/>
                                        <p:tgtEl>
                                          <p:spTgt spid="26"/>
                                        </p:tgtEl>
                                        <p:attrNameLst>
                                          <p:attrName>ppt_w</p:attrName>
                                        </p:attrNameLst>
                                      </p:cBhvr>
                                      <p:tavLst>
                                        <p:tav tm="0">
                                          <p:val>
                                            <p:strVal val="#ppt_w*0.70"/>
                                          </p:val>
                                        </p:tav>
                                        <p:tav tm="100000">
                                          <p:val>
                                            <p:strVal val="#ppt_w"/>
                                          </p:val>
                                        </p:tav>
                                      </p:tavLst>
                                    </p:anim>
                                    <p:anim calcmode="lin" valueType="num">
                                      <p:cBhvr>
                                        <p:cTn id="18" dur="1000" fill="hold"/>
                                        <p:tgtEl>
                                          <p:spTgt spid="26"/>
                                        </p:tgtEl>
                                        <p:attrNameLst>
                                          <p:attrName>ppt_h</p:attrName>
                                        </p:attrNameLst>
                                      </p:cBhvr>
                                      <p:tavLst>
                                        <p:tav tm="0">
                                          <p:val>
                                            <p:strVal val="#ppt_h"/>
                                          </p:val>
                                        </p:tav>
                                        <p:tav tm="100000">
                                          <p:val>
                                            <p:strVal val="#ppt_h"/>
                                          </p:val>
                                        </p:tav>
                                      </p:tavLst>
                                    </p:anim>
                                    <p:animEffect transition="in" filter="fade">
                                      <p:cBhvr>
                                        <p:cTn id="19" dur="1000"/>
                                        <p:tgtEl>
                                          <p:spTgt spid="26"/>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 calcmode="lin" valueType="num">
                                      <p:cBhvr>
                                        <p:cTn id="22" dur="1000" fill="hold"/>
                                        <p:tgtEl>
                                          <p:spTgt spid="27"/>
                                        </p:tgtEl>
                                        <p:attrNameLst>
                                          <p:attrName>ppt_w</p:attrName>
                                        </p:attrNameLst>
                                      </p:cBhvr>
                                      <p:tavLst>
                                        <p:tav tm="0">
                                          <p:val>
                                            <p:strVal val="#ppt_w*0.70"/>
                                          </p:val>
                                        </p:tav>
                                        <p:tav tm="100000">
                                          <p:val>
                                            <p:strVal val="#ppt_w"/>
                                          </p:val>
                                        </p:tav>
                                      </p:tavLst>
                                    </p:anim>
                                    <p:anim calcmode="lin" valueType="num">
                                      <p:cBhvr>
                                        <p:cTn id="23" dur="1000" fill="hold"/>
                                        <p:tgtEl>
                                          <p:spTgt spid="27"/>
                                        </p:tgtEl>
                                        <p:attrNameLst>
                                          <p:attrName>ppt_h</p:attrName>
                                        </p:attrNameLst>
                                      </p:cBhvr>
                                      <p:tavLst>
                                        <p:tav tm="0">
                                          <p:val>
                                            <p:strVal val="#ppt_h"/>
                                          </p:val>
                                        </p:tav>
                                        <p:tav tm="100000">
                                          <p:val>
                                            <p:strVal val="#ppt_h"/>
                                          </p:val>
                                        </p:tav>
                                      </p:tavLst>
                                    </p:anim>
                                    <p:animEffect transition="in" filter="fade">
                                      <p:cBhvr>
                                        <p:cTn id="24" dur="1000"/>
                                        <p:tgtEl>
                                          <p:spTgt spid="27"/>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1000" fill="hold"/>
                                        <p:tgtEl>
                                          <p:spTgt spid="28"/>
                                        </p:tgtEl>
                                        <p:attrNameLst>
                                          <p:attrName>ppt_w</p:attrName>
                                        </p:attrNameLst>
                                      </p:cBhvr>
                                      <p:tavLst>
                                        <p:tav tm="0">
                                          <p:val>
                                            <p:strVal val="#ppt_w*0.70"/>
                                          </p:val>
                                        </p:tav>
                                        <p:tav tm="100000">
                                          <p:val>
                                            <p:strVal val="#ppt_w"/>
                                          </p:val>
                                        </p:tav>
                                      </p:tavLst>
                                    </p:anim>
                                    <p:anim calcmode="lin" valueType="num">
                                      <p:cBhvr>
                                        <p:cTn id="28" dur="1000" fill="hold"/>
                                        <p:tgtEl>
                                          <p:spTgt spid="28"/>
                                        </p:tgtEl>
                                        <p:attrNameLst>
                                          <p:attrName>ppt_h</p:attrName>
                                        </p:attrNameLst>
                                      </p:cBhvr>
                                      <p:tavLst>
                                        <p:tav tm="0">
                                          <p:val>
                                            <p:strVal val="#ppt_h"/>
                                          </p:val>
                                        </p:tav>
                                        <p:tav tm="100000">
                                          <p:val>
                                            <p:strVal val="#ppt_h"/>
                                          </p:val>
                                        </p:tav>
                                      </p:tavLst>
                                    </p:anim>
                                    <p:animEffect transition="in" filter="fade">
                                      <p:cBhvr>
                                        <p:cTn id="29"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705944"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مراحل عمل التفتيش الميداني:</a:t>
            </a:r>
            <a:endParaRPr lang="en-US" dirty="0">
              <a:solidFill>
                <a:schemeClr val="tx2"/>
              </a:solidFill>
              <a:cs typeface="mohammad bold art 1" pitchFamily="2" charset="-78"/>
            </a:endParaRPr>
          </a:p>
        </p:txBody>
      </p:sp>
      <p:grpSp>
        <p:nvGrpSpPr>
          <p:cNvPr id="8" name="Group 7"/>
          <p:cNvGrpSpPr/>
          <p:nvPr/>
        </p:nvGrpSpPr>
        <p:grpSpPr>
          <a:xfrm>
            <a:off x="654968" y="2132856"/>
            <a:ext cx="7672928" cy="3882808"/>
            <a:chOff x="654968" y="2132856"/>
            <a:chExt cx="7672928" cy="3882808"/>
          </a:xfrm>
        </p:grpSpPr>
        <p:sp>
          <p:nvSpPr>
            <p:cNvPr id="31" name="Rounded Rectangle 30"/>
            <p:cNvSpPr/>
            <p:nvPr/>
          </p:nvSpPr>
          <p:spPr>
            <a:xfrm>
              <a:off x="4067944" y="4581128"/>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a:solidFill>
                    <a:schemeClr val="tx2"/>
                  </a:solidFill>
                  <a:cs typeface="mohammad bold art 1" pitchFamily="2" charset="-78"/>
                </a:rPr>
                <a:t>5</a:t>
              </a:r>
              <a:endParaRPr lang="en-US" sz="1400" b="1" dirty="0">
                <a:solidFill>
                  <a:schemeClr val="tx2"/>
                </a:solidFill>
                <a:cs typeface="mohammad bold art 1" pitchFamily="2" charset="-78"/>
              </a:endParaRPr>
            </a:p>
          </p:txBody>
        </p:sp>
        <p:sp>
          <p:nvSpPr>
            <p:cNvPr id="38" name="Rounded Rectangle 37"/>
            <p:cNvSpPr/>
            <p:nvPr/>
          </p:nvSpPr>
          <p:spPr>
            <a:xfrm>
              <a:off x="1187624" y="4605688"/>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smtClean="0">
                  <a:solidFill>
                    <a:schemeClr val="tx2"/>
                  </a:solidFill>
                  <a:cs typeface="mohammad bold art 1" pitchFamily="2" charset="-78"/>
                </a:rPr>
                <a:t>4</a:t>
              </a:r>
              <a:endParaRPr lang="en-US" sz="1400" b="1" dirty="0">
                <a:solidFill>
                  <a:schemeClr val="tx2"/>
                </a:solidFill>
                <a:cs typeface="mohammad bold art 1" pitchFamily="2" charset="-78"/>
              </a:endParaRPr>
            </a:p>
          </p:txBody>
        </p:sp>
        <p:sp>
          <p:nvSpPr>
            <p:cNvPr id="39" name="Rounded Rectangle 38"/>
            <p:cNvSpPr/>
            <p:nvPr/>
          </p:nvSpPr>
          <p:spPr>
            <a:xfrm>
              <a:off x="6969968" y="4605688"/>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smtClean="0">
                  <a:solidFill>
                    <a:schemeClr val="tx2"/>
                  </a:solidFill>
                  <a:cs typeface="mohammad bold art 1" pitchFamily="2" charset="-78"/>
                </a:rPr>
                <a:t>6</a:t>
              </a:r>
              <a:endParaRPr lang="en-US" sz="1400" b="1" dirty="0">
                <a:solidFill>
                  <a:schemeClr val="tx2"/>
                </a:solidFill>
                <a:cs typeface="mohammad bold art 1" pitchFamily="2" charset="-78"/>
              </a:endParaRPr>
            </a:p>
          </p:txBody>
        </p:sp>
        <p:sp>
          <p:nvSpPr>
            <p:cNvPr id="24" name="Rounded Rectangle 23"/>
            <p:cNvSpPr/>
            <p:nvPr/>
          </p:nvSpPr>
          <p:spPr>
            <a:xfrm>
              <a:off x="4089648" y="2132856"/>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smtClean="0">
                  <a:solidFill>
                    <a:schemeClr val="tx2"/>
                  </a:solidFill>
                  <a:cs typeface="mohammad bold art 1" pitchFamily="2" charset="-78"/>
                </a:rPr>
                <a:t>2</a:t>
              </a:r>
              <a:endParaRPr lang="en-US" sz="1400" b="1" dirty="0">
                <a:solidFill>
                  <a:schemeClr val="tx2"/>
                </a:solidFill>
                <a:cs typeface="mohammad bold art 1" pitchFamily="2" charset="-78"/>
              </a:endParaRPr>
            </a:p>
          </p:txBody>
        </p:sp>
        <p:sp>
          <p:nvSpPr>
            <p:cNvPr id="33" name="Rounded Rectangle 32"/>
            <p:cNvSpPr/>
            <p:nvPr/>
          </p:nvSpPr>
          <p:spPr>
            <a:xfrm>
              <a:off x="1137320" y="2132856"/>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a:solidFill>
                    <a:schemeClr val="tx2"/>
                  </a:solidFill>
                  <a:cs typeface="mohammad bold art 1" pitchFamily="2" charset="-78"/>
                </a:rPr>
                <a:t>3</a:t>
              </a:r>
              <a:endParaRPr lang="en-US" sz="1400" b="1" dirty="0">
                <a:solidFill>
                  <a:schemeClr val="tx2"/>
                </a:solidFill>
                <a:cs typeface="mohammad bold art 1" pitchFamily="2" charset="-78"/>
              </a:endParaRPr>
            </a:p>
          </p:txBody>
        </p:sp>
        <p:sp>
          <p:nvSpPr>
            <p:cNvPr id="37" name="Rounded Rectangle 36"/>
            <p:cNvSpPr/>
            <p:nvPr/>
          </p:nvSpPr>
          <p:spPr>
            <a:xfrm>
              <a:off x="6969968" y="2132856"/>
              <a:ext cx="914400" cy="2743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400" b="1" dirty="0">
                  <a:solidFill>
                    <a:schemeClr val="tx2"/>
                  </a:solidFill>
                  <a:cs typeface="mohammad bold art 1" pitchFamily="2" charset="-78"/>
                </a:rPr>
                <a:t>1</a:t>
              </a:r>
              <a:endParaRPr lang="en-US" sz="1400" b="1" dirty="0">
                <a:solidFill>
                  <a:schemeClr val="tx2"/>
                </a:solidFill>
                <a:cs typeface="mohammad bold art 1" pitchFamily="2" charset="-78"/>
              </a:endParaRPr>
            </a:p>
          </p:txBody>
        </p:sp>
        <p:sp>
          <p:nvSpPr>
            <p:cNvPr id="17" name="Rounded Rectangle 16"/>
            <p:cNvSpPr/>
            <p:nvPr/>
          </p:nvSpPr>
          <p:spPr>
            <a:xfrm>
              <a:off x="3347864" y="2351152"/>
              <a:ext cx="2459736" cy="137160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20" name="Rounded Rectangle 19"/>
            <p:cNvSpPr/>
            <p:nvPr/>
          </p:nvSpPr>
          <p:spPr>
            <a:xfrm>
              <a:off x="683568" y="4797152"/>
              <a:ext cx="1920240" cy="11887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22" name="Rounded Rectangle 21"/>
            <p:cNvSpPr/>
            <p:nvPr/>
          </p:nvSpPr>
          <p:spPr>
            <a:xfrm>
              <a:off x="3347864" y="4797136"/>
              <a:ext cx="2456264" cy="11887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25" name="Rounded Rectangle 24"/>
            <p:cNvSpPr/>
            <p:nvPr/>
          </p:nvSpPr>
          <p:spPr>
            <a:xfrm>
              <a:off x="6590536" y="2348880"/>
              <a:ext cx="1737360" cy="1368152"/>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400" dirty="0">
                <a:cs typeface="mohammad bold art 1" pitchFamily="2" charset="-78"/>
              </a:endParaRPr>
            </a:p>
          </p:txBody>
        </p:sp>
        <p:sp>
          <p:nvSpPr>
            <p:cNvPr id="28" name="Left Arrow 27"/>
            <p:cNvSpPr/>
            <p:nvPr/>
          </p:nvSpPr>
          <p:spPr>
            <a:xfrm rot="16200000">
              <a:off x="1223667" y="3825084"/>
              <a:ext cx="720000" cy="504056"/>
            </a:xfrm>
            <a:prstGeom prst="lef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p:cNvSpPr/>
            <p:nvPr/>
          </p:nvSpPr>
          <p:spPr>
            <a:xfrm>
              <a:off x="6588224" y="4826944"/>
              <a:ext cx="1739672" cy="118872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35" name="Rounded Rectangle 34"/>
            <p:cNvSpPr/>
            <p:nvPr/>
          </p:nvSpPr>
          <p:spPr>
            <a:xfrm>
              <a:off x="654968" y="2348880"/>
              <a:ext cx="1920240" cy="1371600"/>
            </a:xfrm>
            <a:prstGeom prst="roundRect">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400" dirty="0">
                <a:cs typeface="mohammad bold art 1" pitchFamily="2" charset="-78"/>
              </a:endParaRPr>
            </a:p>
          </p:txBody>
        </p:sp>
        <p:sp>
          <p:nvSpPr>
            <p:cNvPr id="3" name="Right Arrow 2"/>
            <p:cNvSpPr/>
            <p:nvPr/>
          </p:nvSpPr>
          <p:spPr>
            <a:xfrm>
              <a:off x="2635776" y="5085264"/>
              <a:ext cx="640080" cy="503976"/>
            </a:xfrm>
            <a:prstGeom prst="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eft Arrow 4"/>
            <p:cNvSpPr/>
            <p:nvPr/>
          </p:nvSpPr>
          <p:spPr>
            <a:xfrm>
              <a:off x="5876136" y="2564904"/>
              <a:ext cx="640080" cy="504096"/>
            </a:xfrm>
            <a:prstGeom prst="lef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Left Arrow 25"/>
            <p:cNvSpPr/>
            <p:nvPr/>
          </p:nvSpPr>
          <p:spPr>
            <a:xfrm>
              <a:off x="2635776" y="2564904"/>
              <a:ext cx="640080" cy="504096"/>
            </a:xfrm>
            <a:prstGeom prst="lef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6"/>
            <p:cNvSpPr/>
            <p:nvPr/>
          </p:nvSpPr>
          <p:spPr>
            <a:xfrm>
              <a:off x="5876136" y="5085184"/>
              <a:ext cx="640080" cy="503976"/>
            </a:xfrm>
            <a:prstGeom prst="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6720644" y="2474592"/>
              <a:ext cx="1477144" cy="1143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tx2"/>
                  </a:solidFill>
                  <a:cs typeface="mohammad bold art 1" pitchFamily="2" charset="-78"/>
                </a:rPr>
                <a:t>الإعداد لإجراء التفتيش </a:t>
              </a:r>
              <a:r>
                <a:rPr lang="ar-KW" sz="1350" dirty="0" smtClean="0">
                  <a:solidFill>
                    <a:schemeClr val="tx2"/>
                  </a:solidFill>
                  <a:cs typeface="mohammad bold art 1" pitchFamily="2" charset="-78"/>
                </a:rPr>
                <a:t>وتجميع </a:t>
              </a:r>
              <a:r>
                <a:rPr lang="ar-KW" sz="1350" dirty="0">
                  <a:solidFill>
                    <a:schemeClr val="tx2"/>
                  </a:solidFill>
                  <a:cs typeface="mohammad bold art 1" pitchFamily="2" charset="-78"/>
                </a:rPr>
                <a:t>البيانات الأولية المتعلقة </a:t>
              </a:r>
              <a:r>
                <a:rPr lang="ar-KW" sz="1350" dirty="0" smtClean="0">
                  <a:solidFill>
                    <a:schemeClr val="tx2"/>
                  </a:solidFill>
                  <a:cs typeface="mohammad bold art 1" pitchFamily="2" charset="-78"/>
                </a:rPr>
                <a:t>بالشخص المرخص له</a:t>
              </a:r>
              <a:endParaRPr lang="ar-KW" sz="1350" dirty="0">
                <a:solidFill>
                  <a:schemeClr val="tx2"/>
                </a:solidFill>
                <a:cs typeface="mohammad bold art 1" pitchFamily="2" charset="-78"/>
              </a:endParaRPr>
            </a:p>
          </p:txBody>
        </p:sp>
        <p:sp>
          <p:nvSpPr>
            <p:cNvPr id="7" name="Rounded Rectangle 6"/>
            <p:cNvSpPr/>
            <p:nvPr/>
          </p:nvSpPr>
          <p:spPr>
            <a:xfrm>
              <a:off x="3563888" y="2636912"/>
              <a:ext cx="2019772" cy="81664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tx2"/>
                  </a:solidFill>
                  <a:cs typeface="mohammad bold art 1" pitchFamily="2" charset="-78"/>
                </a:rPr>
                <a:t>إجراء التفتيش الميداني على الشخص المرخص له</a:t>
              </a:r>
            </a:p>
          </p:txBody>
        </p:sp>
        <p:sp>
          <p:nvSpPr>
            <p:cNvPr id="30" name="Rounded Rectangle 29"/>
            <p:cNvSpPr/>
            <p:nvPr/>
          </p:nvSpPr>
          <p:spPr>
            <a:xfrm>
              <a:off x="755576" y="2456304"/>
              <a:ext cx="1691640" cy="1143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tx2"/>
                  </a:solidFill>
                  <a:cs typeface="mohammad bold art 1" pitchFamily="2" charset="-78"/>
                </a:rPr>
                <a:t>إعداد تقرير بنتائج التفتيش بعد حصر </a:t>
              </a:r>
              <a:r>
                <a:rPr lang="ar-KW" sz="1350" dirty="0" smtClean="0">
                  <a:solidFill>
                    <a:schemeClr val="tx2"/>
                  </a:solidFill>
                  <a:cs typeface="mohammad bold art 1" pitchFamily="2" charset="-78"/>
                </a:rPr>
                <a:t>المخالفات والملاحظات </a:t>
              </a:r>
              <a:r>
                <a:rPr lang="ar-KW" sz="1350" dirty="0">
                  <a:solidFill>
                    <a:schemeClr val="tx2"/>
                  </a:solidFill>
                  <a:cs typeface="mohammad bold art 1" pitchFamily="2" charset="-78"/>
                </a:rPr>
                <a:t>التي </a:t>
              </a:r>
              <a:r>
                <a:rPr lang="ar-KW" sz="1350" dirty="0" smtClean="0">
                  <a:solidFill>
                    <a:schemeClr val="tx2"/>
                  </a:solidFill>
                  <a:cs typeface="mohammad bold art 1" pitchFamily="2" charset="-78"/>
                </a:rPr>
                <a:t>تكشفت</a:t>
              </a:r>
              <a:endParaRPr lang="ar-KW" sz="1350" dirty="0">
                <a:solidFill>
                  <a:schemeClr val="tx2"/>
                </a:solidFill>
                <a:cs typeface="mohammad bold art 1" pitchFamily="2" charset="-78"/>
              </a:endParaRPr>
            </a:p>
          </p:txBody>
        </p:sp>
        <p:sp>
          <p:nvSpPr>
            <p:cNvPr id="32" name="Rounded Rectangle 31"/>
            <p:cNvSpPr/>
            <p:nvPr/>
          </p:nvSpPr>
          <p:spPr>
            <a:xfrm>
              <a:off x="792128" y="4941168"/>
              <a:ext cx="1691640" cy="9144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350" dirty="0" smtClean="0">
                  <a:solidFill>
                    <a:schemeClr val="tx2"/>
                  </a:solidFill>
                  <a:cs typeface="mohammad bold art 1" pitchFamily="2" charset="-78"/>
                </a:rPr>
                <a:t>إرسال </a:t>
              </a:r>
              <a:r>
                <a:rPr lang="ar-KW" sz="1350" dirty="0">
                  <a:solidFill>
                    <a:schemeClr val="tx2"/>
                  </a:solidFill>
                  <a:cs typeface="mohammad bold art 1" pitchFamily="2" charset="-78"/>
                </a:rPr>
                <a:t>تقرير نتائج التفتيش الميداني للشخص المرخص له </a:t>
              </a:r>
            </a:p>
          </p:txBody>
        </p:sp>
        <p:sp>
          <p:nvSpPr>
            <p:cNvPr id="34" name="Rounded Rectangle 33"/>
            <p:cNvSpPr/>
            <p:nvPr/>
          </p:nvSpPr>
          <p:spPr>
            <a:xfrm>
              <a:off x="3491880" y="4880008"/>
              <a:ext cx="2091780" cy="100584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sz="1350" dirty="0">
                  <a:solidFill>
                    <a:schemeClr val="tx2"/>
                  </a:solidFill>
                  <a:cs typeface="mohammad bold art 1" pitchFamily="2" charset="-78"/>
                </a:rPr>
                <a:t>عقد اجتماع مع الشخص المرخص له لمناقشة التقرير وإعداد خطة تصويب المخالفات </a:t>
              </a:r>
              <a:r>
                <a:rPr lang="ar-KW" sz="1350" dirty="0" smtClean="0">
                  <a:solidFill>
                    <a:schemeClr val="tx2"/>
                  </a:solidFill>
                  <a:cs typeface="mohammad bold art 1" pitchFamily="2" charset="-78"/>
                </a:rPr>
                <a:t>التي </a:t>
              </a:r>
              <a:r>
                <a:rPr lang="ar-KW" sz="1350" dirty="0">
                  <a:solidFill>
                    <a:schemeClr val="tx2"/>
                  </a:solidFill>
                  <a:cs typeface="mohammad bold art 1" pitchFamily="2" charset="-78"/>
                </a:rPr>
                <a:t>تم الاتفاق عليها </a:t>
              </a:r>
            </a:p>
          </p:txBody>
        </p:sp>
        <p:sp>
          <p:nvSpPr>
            <p:cNvPr id="40" name="Rounded Rectangle 39"/>
            <p:cNvSpPr/>
            <p:nvPr/>
          </p:nvSpPr>
          <p:spPr>
            <a:xfrm>
              <a:off x="6720644" y="4962872"/>
              <a:ext cx="1477144" cy="9144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350" dirty="0">
                  <a:solidFill>
                    <a:schemeClr val="tx2"/>
                  </a:solidFill>
                  <a:cs typeface="mohammad bold art 1" pitchFamily="2" charset="-78"/>
                </a:rPr>
                <a:t>متابعة الشخص المرخص له في تصويب المخالفات والملاحظات</a:t>
              </a:r>
            </a:p>
          </p:txBody>
        </p:sp>
      </p:grpSp>
    </p:spTree>
    <p:extLst>
      <p:ext uri="{BB962C8B-B14F-4D97-AF65-F5344CB8AC3E}">
        <p14:creationId xmlns:p14="http://schemas.microsoft.com/office/powerpoint/2010/main" val="192261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 </a:t>
            </a:r>
            <a:r>
              <a:rPr lang="ar-KW" sz="3000" b="1" dirty="0">
                <a:solidFill>
                  <a:schemeClr val="tx2"/>
                </a:solidFill>
                <a:latin typeface="Sakkal Majalla" pitchFamily="2" charset="-78"/>
                <a:cs typeface="mohammad bold art 1" pitchFamily="2" charset="-78"/>
              </a:rPr>
              <a:t>- تابع</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3400" y="1207293"/>
            <a:ext cx="8215064" cy="4525963"/>
          </a:xfrm>
        </p:spPr>
        <p:txBody>
          <a:bodyPr>
            <a:noAutofit/>
          </a:bodyPr>
          <a:lstStyle/>
          <a:p>
            <a:pPr marL="0" lvl="0" indent="0" algn="justLow" rtl="1" fontAlgn="base">
              <a:lnSpc>
                <a:spcPct val="150000"/>
              </a:lnSpc>
              <a:spcBef>
                <a:spcPts val="0"/>
              </a:spcBef>
              <a:buNone/>
            </a:pPr>
            <a:endParaRPr lang="ar-KW" sz="1700" dirty="0" smtClean="0">
              <a:solidFill>
                <a:schemeClr val="tx2"/>
              </a:solidFill>
              <a:ea typeface="Calibri"/>
              <a:cs typeface="mohammad bold art 1" pitchFamily="2" charset="-78"/>
            </a:endParaRPr>
          </a:p>
          <a:p>
            <a:pPr marL="463550" indent="-177800" algn="justLow" rtl="1" fontAlgn="base">
              <a:lnSpc>
                <a:spcPct val="170000"/>
              </a:lnSpc>
              <a:spcBef>
                <a:spcPts val="1200"/>
              </a:spcBef>
              <a:buFont typeface="Wingdings" panose="05000000000000000000" pitchFamily="2" charset="2"/>
              <a:buChar char="§"/>
            </a:pPr>
            <a:r>
              <a:rPr lang="ar-KW" sz="1700" dirty="0" smtClean="0">
                <a:solidFill>
                  <a:schemeClr val="tx2"/>
                </a:solidFill>
                <a:ea typeface="Calibri"/>
                <a:cs typeface="mohammad bold art 1" pitchFamily="2" charset="-78"/>
              </a:rPr>
              <a:t>التزام الأشخاص المرخص لهم بالقانون رقم (7) لسنة </a:t>
            </a:r>
            <a:r>
              <a:rPr lang="ar-KW" sz="1700" dirty="0">
                <a:solidFill>
                  <a:schemeClr val="tx2"/>
                </a:solidFill>
                <a:ea typeface="Calibri"/>
                <a:cs typeface="mohammad bold art 1" pitchFamily="2" charset="-78"/>
              </a:rPr>
              <a:t>2010 بشأن إنشاء هيئة أسواق المال وتنظيم نشاط الأوراق </a:t>
            </a:r>
            <a:r>
              <a:rPr lang="ar-KW" sz="1700" dirty="0" smtClean="0">
                <a:solidFill>
                  <a:schemeClr val="tx2"/>
                </a:solidFill>
                <a:ea typeface="Calibri"/>
                <a:cs typeface="mohammad bold art 1" pitchFamily="2" charset="-78"/>
              </a:rPr>
              <a:t>المالية ولائحته التنفيذية وكافة القرارات والتعليمات والتعاميم الصادرة عن الهيئة.</a:t>
            </a:r>
          </a:p>
          <a:p>
            <a:pPr marL="463550" indent="-177800" algn="justLow" rtl="1" fontAlgn="base">
              <a:lnSpc>
                <a:spcPct val="170000"/>
              </a:lnSpc>
              <a:spcBef>
                <a:spcPts val="1200"/>
              </a:spcBef>
              <a:buFont typeface="Wingdings" panose="05000000000000000000" pitchFamily="2" charset="2"/>
              <a:buChar char="§"/>
            </a:pPr>
            <a:r>
              <a:rPr lang="ar-KW" sz="1700" dirty="0" smtClean="0">
                <a:solidFill>
                  <a:schemeClr val="tx2"/>
                </a:solidFill>
                <a:ea typeface="Calibri"/>
                <a:cs typeface="mohammad bold art 1" pitchFamily="2" charset="-78"/>
              </a:rPr>
              <a:t>إعداد </a:t>
            </a:r>
            <a:r>
              <a:rPr lang="ar-KW" sz="1700" dirty="0">
                <a:solidFill>
                  <a:schemeClr val="tx2"/>
                </a:solidFill>
                <a:ea typeface="Calibri"/>
                <a:cs typeface="mohammad bold art 1" pitchFamily="2" charset="-78"/>
              </a:rPr>
              <a:t>التقارير الخاصة </a:t>
            </a:r>
            <a:r>
              <a:rPr lang="ar-KW" sz="1700" dirty="0" smtClean="0">
                <a:solidFill>
                  <a:schemeClr val="tx2"/>
                </a:solidFill>
                <a:ea typeface="Calibri"/>
                <a:cs typeface="mohammad bold art 1" pitchFamily="2" charset="-78"/>
              </a:rPr>
              <a:t>بالأمور المشتركة التي تتكشف من </a:t>
            </a:r>
            <a:r>
              <a:rPr lang="ar-KW" sz="1700" dirty="0">
                <a:solidFill>
                  <a:schemeClr val="tx2"/>
                </a:solidFill>
                <a:ea typeface="Calibri"/>
                <a:cs typeface="mohammad bold art 1" pitchFamily="2" charset="-78"/>
              </a:rPr>
              <a:t>مخالفات وملاحظات مما يساعد على إصدار قرارات وتعليمات وتعاميم لضمان </a:t>
            </a:r>
            <a:r>
              <a:rPr lang="ar-KW" sz="1700" dirty="0" smtClean="0">
                <a:solidFill>
                  <a:schemeClr val="tx2"/>
                </a:solidFill>
                <a:ea typeface="Calibri"/>
                <a:cs typeface="mohammad bold art 1" pitchFamily="2" charset="-78"/>
              </a:rPr>
              <a:t>التزام </a:t>
            </a:r>
            <a:r>
              <a:rPr lang="ar-KW" sz="1700" dirty="0">
                <a:solidFill>
                  <a:schemeClr val="tx2"/>
                </a:solidFill>
                <a:ea typeface="Calibri"/>
                <a:cs typeface="mohammad bold art 1" pitchFamily="2" charset="-78"/>
              </a:rPr>
              <a:t>الأشخاص المرخص لهم </a:t>
            </a:r>
            <a:r>
              <a:rPr lang="ar-KW" sz="1700" dirty="0" smtClean="0">
                <a:solidFill>
                  <a:schemeClr val="tx2"/>
                </a:solidFill>
                <a:ea typeface="Calibri"/>
                <a:cs typeface="mohammad bold art 1" pitchFamily="2" charset="-78"/>
              </a:rPr>
              <a:t>بقانون </a:t>
            </a:r>
            <a:r>
              <a:rPr lang="ar-KW" sz="1700" smtClean="0">
                <a:solidFill>
                  <a:schemeClr val="tx2"/>
                </a:solidFill>
                <a:ea typeface="Calibri"/>
                <a:cs typeface="mohammad bold art 1" pitchFamily="2" charset="-78"/>
              </a:rPr>
              <a:t>الهيئة ولائحته </a:t>
            </a:r>
            <a:r>
              <a:rPr lang="ar-KW" sz="1700" dirty="0">
                <a:solidFill>
                  <a:schemeClr val="tx2"/>
                </a:solidFill>
                <a:ea typeface="Calibri"/>
                <a:cs typeface="mohammad bold art 1" pitchFamily="2" charset="-78"/>
              </a:rPr>
              <a:t>التنفيذية. </a:t>
            </a:r>
            <a:endParaRPr lang="ar-KW" sz="1700" dirty="0" smtClean="0">
              <a:solidFill>
                <a:schemeClr val="tx2"/>
              </a:solidFill>
              <a:ea typeface="Calibri"/>
              <a:cs typeface="mohammad bold art 1" pitchFamily="2" charset="-78"/>
            </a:endParaRPr>
          </a:p>
          <a:p>
            <a:pPr marL="463550" indent="-177800" algn="justLow" rtl="1" fontAlgn="base">
              <a:lnSpc>
                <a:spcPct val="150000"/>
              </a:lnSpc>
              <a:spcBef>
                <a:spcPts val="1200"/>
              </a:spcBef>
              <a:buFont typeface="Wingdings" panose="05000000000000000000" pitchFamily="2" charset="2"/>
              <a:buChar char="§"/>
            </a:pPr>
            <a:r>
              <a:rPr lang="ar-KW" sz="1700" dirty="0">
                <a:solidFill>
                  <a:schemeClr val="tx2"/>
                </a:solidFill>
                <a:ea typeface="Calibri"/>
                <a:cs typeface="mohammad bold art 1" pitchFamily="2" charset="-78"/>
              </a:rPr>
              <a:t>خلق بيئة استثمارية متوازنة تتسم بالعدالة والتنافسية والشفافية.</a:t>
            </a:r>
          </a:p>
          <a:p>
            <a:pPr marL="463550" indent="-177800" algn="justLow" rtl="1" fontAlgn="base">
              <a:lnSpc>
                <a:spcPct val="150000"/>
              </a:lnSpc>
              <a:spcBef>
                <a:spcPts val="1200"/>
              </a:spcBef>
              <a:buFont typeface="Wingdings" panose="05000000000000000000" pitchFamily="2" charset="2"/>
              <a:buChar char="§"/>
            </a:pPr>
            <a:r>
              <a:rPr lang="ar-KW" sz="1700" dirty="0">
                <a:solidFill>
                  <a:schemeClr val="tx2"/>
                </a:solidFill>
                <a:ea typeface="Calibri"/>
                <a:cs typeface="mohammad bold art 1" pitchFamily="2" charset="-78"/>
              </a:rPr>
              <a:t>تقليل الأخطار النمطية المتوقع حدوثها في نشاط الأوراق المالية.</a:t>
            </a:r>
          </a:p>
          <a:p>
            <a:pPr marL="463550" indent="-177800" algn="justLow" rtl="1" fontAlgn="base">
              <a:lnSpc>
                <a:spcPct val="150000"/>
              </a:lnSpc>
              <a:spcBef>
                <a:spcPts val="600"/>
              </a:spcBef>
              <a:buFont typeface="Wingdings" panose="05000000000000000000" pitchFamily="2" charset="2"/>
              <a:buChar char="§"/>
            </a:pPr>
            <a:r>
              <a:rPr lang="ar-KW" sz="1700" dirty="0" smtClean="0">
                <a:solidFill>
                  <a:schemeClr val="tx2"/>
                </a:solidFill>
                <a:ea typeface="Calibri"/>
                <a:cs typeface="mohammad bold art 1" pitchFamily="2" charset="-78"/>
              </a:rPr>
              <a:t>توفير </a:t>
            </a:r>
            <a:r>
              <a:rPr lang="ar-KW" sz="1700" dirty="0">
                <a:solidFill>
                  <a:schemeClr val="tx2"/>
                </a:solidFill>
                <a:ea typeface="Calibri"/>
                <a:cs typeface="mohammad bold art 1" pitchFamily="2" charset="-78"/>
              </a:rPr>
              <a:t>حماية المتعاملين في نشاط الأوراق المالية.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الرؤى المستقبلية لإدارة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4063059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1000"/>
                                        <p:tgtEl>
                                          <p:spTgt spid="3">
                                            <p:txEl>
                                              <p:pRg st="5" end="5"/>
                                            </p:txEl>
                                          </p:spTgt>
                                        </p:tgtEl>
                                      </p:cBhvr>
                                    </p:animEffect>
                                    <p:anim calcmode="lin" valueType="num">
                                      <p:cBhvr>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533400" y="1484784"/>
            <a:ext cx="8143056" cy="3908762"/>
          </a:xfrm>
          <a:prstGeom prst="rect">
            <a:avLst/>
          </a:prstGeom>
        </p:spPr>
        <p:txBody>
          <a:bodyPr wrap="square">
            <a:spAutoFit/>
          </a:bodyPr>
          <a:lstStyle/>
          <a:p>
            <a:pPr marL="200025" lvl="0" algn="ctr" rtl="1"/>
            <a:endParaRPr lang="ar-KW" dirty="0" smtClean="0">
              <a:solidFill>
                <a:schemeClr val="tx2"/>
              </a:solidFill>
              <a:cs typeface="mohammad bold art 1" pitchFamily="2" charset="-78"/>
            </a:endParaRPr>
          </a:p>
          <a:p>
            <a:pPr marL="200025" lvl="0" algn="ctr" rtl="1"/>
            <a:endParaRPr lang="ar-KW" dirty="0" smtClean="0">
              <a:solidFill>
                <a:schemeClr val="tx2"/>
              </a:solidFill>
              <a:cs typeface="mohammad bold art 1" pitchFamily="2" charset="-78"/>
            </a:endParaRPr>
          </a:p>
          <a:p>
            <a:pPr marL="200025" lvl="0" algn="ctr" rtl="1"/>
            <a:endParaRPr lang="ar-KW" dirty="0" smtClean="0">
              <a:solidFill>
                <a:schemeClr val="tx2"/>
              </a:solidFill>
              <a:cs typeface="mohammad bold art 1" pitchFamily="2" charset="-78"/>
            </a:endParaRPr>
          </a:p>
          <a:p>
            <a:pPr marL="200025" lvl="0" algn="ctr" rtl="1"/>
            <a:endParaRPr lang="ar-KW" dirty="0">
              <a:solidFill>
                <a:schemeClr val="tx2"/>
              </a:solidFill>
              <a:cs typeface="mohammad bold art 1" pitchFamily="2" charset="-78"/>
            </a:endParaRPr>
          </a:p>
          <a:p>
            <a:pPr marL="200025" lvl="0" algn="ctr" rtl="1"/>
            <a:r>
              <a:rPr lang="ar-KW" sz="2800" b="1" dirty="0" smtClean="0">
                <a:solidFill>
                  <a:schemeClr val="tx2"/>
                </a:solidFill>
                <a:cs typeface="mohammad bold art 1" pitchFamily="2" charset="-78"/>
              </a:rPr>
              <a:t> إدارة التفتيش الميداني ترحب بكافة</a:t>
            </a:r>
          </a:p>
          <a:p>
            <a:pPr marL="200025" lvl="0" algn="ctr" rtl="1"/>
            <a:r>
              <a:rPr lang="ar-KW" sz="2800" b="1" dirty="0" smtClean="0">
                <a:solidFill>
                  <a:schemeClr val="tx2"/>
                </a:solidFill>
                <a:cs typeface="mohammad bold art 1" pitchFamily="2" charset="-78"/>
              </a:rPr>
              <a:t> الأسئلة والاستفسارات </a:t>
            </a:r>
          </a:p>
          <a:p>
            <a:pPr marL="200025" lvl="0" algn="justLow" rtl="1"/>
            <a:endParaRPr lang="ar-KW" sz="2800" b="1" dirty="0">
              <a:solidFill>
                <a:schemeClr val="tx2"/>
              </a:solidFill>
              <a:cs typeface="mohammad bold art 1" pitchFamily="2" charset="-78"/>
            </a:endParaRPr>
          </a:p>
          <a:p>
            <a:pPr marL="200025" lvl="0" algn="ctr" rtl="1"/>
            <a:endParaRPr lang="ar-KW" sz="2800" b="1" dirty="0" smtClean="0">
              <a:solidFill>
                <a:schemeClr val="tx2"/>
              </a:solidFill>
              <a:cs typeface="mohammad bold art 1" pitchFamily="2" charset="-78"/>
            </a:endParaRPr>
          </a:p>
          <a:p>
            <a:pPr marL="200025" lvl="0" algn="ctr" rtl="1"/>
            <a:endParaRPr lang="en-US" sz="2800" b="1" dirty="0" smtClean="0">
              <a:solidFill>
                <a:schemeClr val="tx2"/>
              </a:solidFill>
              <a:cs typeface="mohammad bold art 1" pitchFamily="2" charset="-78"/>
            </a:endParaRPr>
          </a:p>
          <a:p>
            <a:pPr algn="just" rtl="1"/>
            <a:endParaRPr lang="ar-KW" dirty="0">
              <a:solidFill>
                <a:schemeClr val="tx2"/>
              </a:solidFill>
              <a:cs typeface="mohammad bold art 1" pitchFamily="2" charset="-78"/>
            </a:endParaRPr>
          </a:p>
          <a:p>
            <a:pPr lvl="0" algn="just" rtl="1"/>
            <a:endParaRPr lang="ar-KW" dirty="0">
              <a:solidFill>
                <a:schemeClr val="tx2"/>
              </a:solidFill>
              <a:cs typeface="mohammad bold art 1" pitchFamily="2" charset="-78"/>
            </a:endParaRPr>
          </a:p>
        </p:txBody>
      </p:sp>
    </p:spTree>
    <p:extLst>
      <p:ext uri="{BB962C8B-B14F-4D97-AF65-F5344CB8AC3E}">
        <p14:creationId xmlns:p14="http://schemas.microsoft.com/office/powerpoint/2010/main" val="230303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circle(in)">
                                      <p:cBhvr>
                                        <p:cTn id="7" dur="2000"/>
                                        <p:tgtEl>
                                          <p:spTgt spid="3">
                                            <p:txEl>
                                              <p:pRg st="4" end="4"/>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circle(in)">
                                      <p:cBhvr>
                                        <p:cTn id="1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000" b="1" dirty="0" smtClean="0">
                <a:solidFill>
                  <a:schemeClr val="tx2"/>
                </a:solidFill>
                <a:cs typeface="mohammad bold art 1" pitchFamily="2" charset="-78"/>
              </a:rPr>
              <a:t>شــكــراً</a:t>
            </a:r>
            <a:endParaRPr lang="en-GB" sz="6000" dirty="0">
              <a:solidFill>
                <a:schemeClr val="tx2"/>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
        <p:nvSpPr>
          <p:cNvPr id="4" name="Slide Number Placeholder 3"/>
          <p:cNvSpPr>
            <a:spLocks noGrp="1"/>
          </p:cNvSpPr>
          <p:nvPr>
            <p:ph type="sldNum" sz="quarter" idx="12"/>
          </p:nvPr>
        </p:nvSpPr>
        <p:spPr/>
        <p:txBody>
          <a:bodyPr/>
          <a:lstStyle/>
          <a:p>
            <a:fld id="{8DDEC8EC-0F4B-4CDB-8AC0-556EC31B66C3}" type="slidenum">
              <a:rPr lang="en-GB" smtClean="0"/>
              <a:t>26</a:t>
            </a:fld>
            <a:endParaRPr lang="en-GB"/>
          </a:p>
        </p:txBody>
      </p:sp>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الغرض من ورشة العمل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9552" y="1628800"/>
            <a:ext cx="8064896" cy="4608512"/>
          </a:xfrm>
        </p:spPr>
        <p:txBody>
          <a:bodyPr>
            <a:normAutofit/>
          </a:bodyPr>
          <a:lstStyle/>
          <a:p>
            <a:pPr marL="1588" indent="0" algn="justLow" rtl="1">
              <a:lnSpc>
                <a:spcPct val="150000"/>
              </a:lnSpc>
              <a:spcBef>
                <a:spcPts val="0"/>
              </a:spcBef>
              <a:buNone/>
            </a:pPr>
            <a:r>
              <a:rPr lang="ar-KW" sz="1800" dirty="0">
                <a:solidFill>
                  <a:schemeClr val="tx2"/>
                </a:solidFill>
                <a:cs typeface="mohammad bold art 1" pitchFamily="2" charset="-78"/>
              </a:rPr>
              <a:t>استمراراً لجهود هيئة أسواق المال </a:t>
            </a:r>
            <a:r>
              <a:rPr lang="ar-KW" sz="1800" dirty="0" smtClean="0">
                <a:solidFill>
                  <a:schemeClr val="tx2"/>
                </a:solidFill>
                <a:cs typeface="mohammad bold art 1" pitchFamily="2" charset="-78"/>
              </a:rPr>
              <a:t>التوعوية الرامية نحو دعم </a:t>
            </a:r>
            <a:r>
              <a:rPr lang="ar-KW" sz="1800" dirty="0">
                <a:solidFill>
                  <a:schemeClr val="tx2"/>
                </a:solidFill>
                <a:cs typeface="mohammad bold art 1" pitchFamily="2" charset="-78"/>
              </a:rPr>
              <a:t>وتعزيز ثقافة </a:t>
            </a:r>
            <a:r>
              <a:rPr lang="ar-KW" sz="1800" dirty="0" smtClean="0">
                <a:solidFill>
                  <a:schemeClr val="tx2"/>
                </a:solidFill>
                <a:cs typeface="mohammad bold art 1" pitchFamily="2" charset="-78"/>
              </a:rPr>
              <a:t>التواصل والتنسيق مع الأشخاص المرخص لهم، فإن الهيئة قامت بتفعيل برنامج متكامل من ورش العمل التوعوية التي تهدف إلى نشر الوعي بأسواق المال وتحقيق الأهداف المشتركة بين الهيئة والأشخاص المرخص لهم.</a:t>
            </a:r>
          </a:p>
          <a:p>
            <a:pPr marL="87313" indent="0" algn="justLow" rtl="1">
              <a:lnSpc>
                <a:spcPct val="150000"/>
              </a:lnSpc>
              <a:spcBef>
                <a:spcPts val="0"/>
              </a:spcBef>
              <a:buNone/>
            </a:pPr>
            <a:endParaRPr lang="ar-KW" sz="1800" b="1" u="sng" dirty="0">
              <a:solidFill>
                <a:schemeClr val="tx2"/>
              </a:solidFill>
              <a:cs typeface="mohammad bold art 1" pitchFamily="2" charset="-78"/>
            </a:endParaRPr>
          </a:p>
          <a:p>
            <a:pPr marL="1588" indent="0" algn="justLow" rtl="1">
              <a:lnSpc>
                <a:spcPct val="150000"/>
              </a:lnSpc>
              <a:spcBef>
                <a:spcPts val="0"/>
              </a:spcBef>
              <a:buNone/>
            </a:pPr>
            <a:r>
              <a:rPr lang="ar-KW" sz="1800" dirty="0" smtClean="0">
                <a:solidFill>
                  <a:schemeClr val="tx2"/>
                </a:solidFill>
                <a:cs typeface="mohammad bold art 1" pitchFamily="2" charset="-78"/>
              </a:rPr>
              <a:t>هذا، </a:t>
            </a:r>
            <a:r>
              <a:rPr lang="ar-KW" sz="1800" dirty="0">
                <a:solidFill>
                  <a:schemeClr val="tx2"/>
                </a:solidFill>
                <a:cs typeface="mohammad bold art 1" pitchFamily="2" charset="-78"/>
              </a:rPr>
              <a:t>وتهدف ورشة العمل </a:t>
            </a:r>
            <a:r>
              <a:rPr lang="ar-KW" sz="1800" dirty="0" smtClean="0">
                <a:solidFill>
                  <a:schemeClr val="tx2"/>
                </a:solidFill>
                <a:cs typeface="mohammad bold art 1" pitchFamily="2" charset="-78"/>
              </a:rPr>
              <a:t>إلى </a:t>
            </a:r>
            <a:r>
              <a:rPr lang="ar-KW" sz="1800" dirty="0">
                <a:solidFill>
                  <a:schemeClr val="tx2"/>
                </a:solidFill>
                <a:cs typeface="mohammad bold art 1" pitchFamily="2" charset="-78"/>
              </a:rPr>
              <a:t>إعطاء لمحة عن </a:t>
            </a:r>
            <a:r>
              <a:rPr lang="ar-KW" sz="1800" dirty="0" smtClean="0">
                <a:solidFill>
                  <a:schemeClr val="tx2"/>
                </a:solidFill>
                <a:cs typeface="mohammad bold art 1" pitchFamily="2" charset="-78"/>
              </a:rPr>
              <a:t>دور إدارة التفتيش الميداني ورؤيتها في </a:t>
            </a:r>
            <a:r>
              <a:rPr lang="ar-KW" sz="1800" dirty="0">
                <a:solidFill>
                  <a:schemeClr val="tx2"/>
                </a:solidFill>
                <a:cs typeface="mohammad bold art 1" pitchFamily="2" charset="-78"/>
              </a:rPr>
              <a:t>تعزيز المتانة المالية للقطاع </a:t>
            </a:r>
            <a:r>
              <a:rPr lang="ar-KW" sz="1800" dirty="0" smtClean="0">
                <a:solidFill>
                  <a:schemeClr val="tx2"/>
                </a:solidFill>
                <a:cs typeface="mohammad bold art 1" pitchFamily="2" charset="-78"/>
              </a:rPr>
              <a:t>المالي </a:t>
            </a:r>
            <a:r>
              <a:rPr lang="ar-KW" sz="1800" dirty="0">
                <a:solidFill>
                  <a:schemeClr val="tx2"/>
                </a:solidFill>
                <a:cs typeface="mohammad bold art 1" pitchFamily="2" charset="-78"/>
              </a:rPr>
              <a:t>بشكل عام والأشخاص المرخص لهم بشكل </a:t>
            </a:r>
            <a:r>
              <a:rPr lang="ar-KW" sz="1800" dirty="0" smtClean="0">
                <a:solidFill>
                  <a:schemeClr val="tx2"/>
                </a:solidFill>
                <a:cs typeface="mohammad bold art 1" pitchFamily="2" charset="-78"/>
              </a:rPr>
              <a:t>خاص، والممارسات التي تتبعها الإدارة لتحقيق أهدافها.</a:t>
            </a:r>
            <a:endParaRPr lang="ar-KW" sz="1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633936"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44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هيئة </a:t>
            </a:r>
            <a:r>
              <a:rPr lang="ar-KW" sz="3000" b="1" dirty="0">
                <a:solidFill>
                  <a:schemeClr val="tx2"/>
                </a:solidFill>
                <a:latin typeface="Sakkal Majalla" pitchFamily="2" charset="-78"/>
                <a:cs typeface="mohammad bold art 1" pitchFamily="2" charset="-78"/>
              </a:rPr>
              <a:t>أسواق المال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3400" y="1700808"/>
            <a:ext cx="8071048" cy="4525963"/>
          </a:xfrm>
        </p:spPr>
        <p:txBody>
          <a:bodyPr vert="horz" lIns="91440" tIns="45720" rIns="91440" bIns="45720" rtlCol="0">
            <a:normAutofit/>
          </a:bodyPr>
          <a:lstStyle/>
          <a:p>
            <a:pPr marL="1588" indent="0" algn="justLow" rtl="1">
              <a:lnSpc>
                <a:spcPct val="150000"/>
              </a:lnSpc>
              <a:spcBef>
                <a:spcPts val="0"/>
              </a:spcBef>
              <a:buNone/>
            </a:pPr>
            <a:endParaRPr lang="ar-KW" sz="1800" dirty="0">
              <a:solidFill>
                <a:schemeClr val="tx2"/>
              </a:solidFill>
              <a:cs typeface="mohammad bold art 1" pitchFamily="2" charset="-78"/>
            </a:endParaRPr>
          </a:p>
          <a:p>
            <a:pPr marL="109538" indent="0" algn="justLow" rtl="1">
              <a:lnSpc>
                <a:spcPct val="150000"/>
              </a:lnSpc>
              <a:spcBef>
                <a:spcPts val="0"/>
              </a:spcBef>
              <a:buNone/>
            </a:pPr>
            <a:r>
              <a:rPr lang="ar-KW" sz="1800" dirty="0">
                <a:solidFill>
                  <a:schemeClr val="tx2"/>
                </a:solidFill>
                <a:cs typeface="mohammad bold art 1" pitchFamily="2" charset="-78"/>
              </a:rPr>
              <a:t>تأسست هيئة أسواق المال </a:t>
            </a:r>
            <a:r>
              <a:rPr lang="ar-KW" sz="1800" dirty="0" smtClean="0">
                <a:solidFill>
                  <a:schemeClr val="tx2"/>
                </a:solidFill>
                <a:cs typeface="mohammad bold art 1" pitchFamily="2" charset="-78"/>
              </a:rPr>
              <a:t>وفقاً </a:t>
            </a:r>
            <a:r>
              <a:rPr lang="ar-KW" sz="1800" dirty="0">
                <a:solidFill>
                  <a:schemeClr val="tx2"/>
                </a:solidFill>
                <a:cs typeface="mohammad bold art 1" pitchFamily="2" charset="-78"/>
              </a:rPr>
              <a:t>للقانون رقم (7) لسنة 2010 الذي أقره مجلس الأمة الكويتي في فبراير 2010، على أن تكون هيئة مستقلة تتمتع بالشخصية الاعتبارية ويشرف عليها وزير التجارة والصناعة.</a:t>
            </a:r>
          </a:p>
          <a:p>
            <a:pPr marL="344488" indent="-234950" algn="justLow" rtl="1">
              <a:lnSpc>
                <a:spcPct val="150000"/>
              </a:lnSpc>
              <a:spcBef>
                <a:spcPts val="0"/>
              </a:spcBef>
              <a:buFont typeface="Wingdings" panose="05000000000000000000" pitchFamily="2" charset="2"/>
              <a:buChar char="§"/>
            </a:pPr>
            <a:endParaRPr lang="ar-KW" sz="1800" dirty="0">
              <a:solidFill>
                <a:schemeClr val="tx2"/>
              </a:solidFill>
              <a:cs typeface="mohammad bold art 1" pitchFamily="2" charset="-78"/>
            </a:endParaRPr>
          </a:p>
          <a:p>
            <a:pPr marL="109538" indent="0" algn="justLow" rtl="1">
              <a:lnSpc>
                <a:spcPct val="150000"/>
              </a:lnSpc>
              <a:spcBef>
                <a:spcPts val="0"/>
              </a:spcBef>
              <a:buNone/>
            </a:pPr>
            <a:r>
              <a:rPr lang="ar-KW" sz="1800" dirty="0">
                <a:solidFill>
                  <a:schemeClr val="tx2"/>
                </a:solidFill>
                <a:cs typeface="mohammad bold art 1" pitchFamily="2" charset="-78"/>
              </a:rPr>
              <a:t>تقوم الهيئة بموجب القانون بتنظيم ومراقبة أنشطة الأوراق المالية وتحقيق مبدأ الشفافية والعدالة والكفاءة وإلزام الشركات المدرجة بتنفيذ مبادئ حوكمة الشركات وحماية المستثمرين من الممارسات </a:t>
            </a:r>
            <a:r>
              <a:rPr lang="ar-KW" sz="1800" dirty="0" smtClean="0">
                <a:solidFill>
                  <a:schemeClr val="tx2"/>
                </a:solidFill>
                <a:cs typeface="mohammad bold art 1" pitchFamily="2" charset="-78"/>
              </a:rPr>
              <a:t>غير العادلة </a:t>
            </a:r>
            <a:r>
              <a:rPr lang="ar-KW" sz="1800" dirty="0">
                <a:solidFill>
                  <a:schemeClr val="tx2"/>
                </a:solidFill>
                <a:cs typeface="mohammad bold art 1" pitchFamily="2" charset="-78"/>
              </a:rPr>
              <a:t>والمخالفة لقانون الهيئة.</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smtClean="0">
                <a:solidFill>
                  <a:schemeClr val="tx2"/>
                </a:solidFill>
                <a:cs typeface="mohammad bold art 1" pitchFamily="2" charset="-78"/>
              </a:rPr>
              <a:t>نشأة الهيئة:</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52087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a:noFill/>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هيئة </a:t>
            </a:r>
            <a:r>
              <a:rPr lang="ar-KW" sz="3000" b="1" dirty="0">
                <a:solidFill>
                  <a:schemeClr val="tx2"/>
                </a:solidFill>
                <a:latin typeface="Sakkal Majalla" pitchFamily="2" charset="-78"/>
                <a:cs typeface="mohammad bold art 1" pitchFamily="2" charset="-78"/>
              </a:rPr>
              <a:t>أسواق </a:t>
            </a:r>
            <a:r>
              <a:rPr lang="ar-KW" sz="3000" b="1" dirty="0" smtClean="0">
                <a:solidFill>
                  <a:schemeClr val="tx2"/>
                </a:solidFill>
                <a:latin typeface="Sakkal Majalla" pitchFamily="2" charset="-78"/>
                <a:cs typeface="mohammad bold art 1" pitchFamily="2" charset="-78"/>
              </a:rPr>
              <a:t>المال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323528" y="1412777"/>
            <a:ext cx="8229600" cy="936103"/>
          </a:xfrm>
        </p:spPr>
        <p:txBody>
          <a:bodyPr>
            <a:normAutofit lnSpcReduction="10000"/>
          </a:bodyPr>
          <a:lstStyle/>
          <a:p>
            <a:pPr marL="0" lvl="0" indent="0" algn="justLow" rtl="1" fontAlgn="base">
              <a:lnSpc>
                <a:spcPct val="150000"/>
              </a:lnSpc>
              <a:spcAft>
                <a:spcPct val="0"/>
              </a:spcAft>
              <a:buNone/>
            </a:pPr>
            <a:endParaRPr lang="ar-KW" sz="1800" dirty="0" smtClean="0">
              <a:solidFill>
                <a:schemeClr val="tx2"/>
              </a:solidFill>
              <a:cs typeface="mohammad bold art 1" pitchFamily="2" charset="-78"/>
            </a:endParaRPr>
          </a:p>
          <a:p>
            <a:pPr marL="0" lvl="0" indent="0" algn="justLow" rtl="1" fontAlgn="base">
              <a:lnSpc>
                <a:spcPct val="150000"/>
              </a:lnSpc>
              <a:spcAft>
                <a:spcPct val="0"/>
              </a:spcAft>
              <a:buNone/>
            </a:pPr>
            <a:r>
              <a:rPr lang="ar-KW" sz="1800" dirty="0" smtClean="0">
                <a:solidFill>
                  <a:schemeClr val="tx2"/>
                </a:solidFill>
                <a:cs typeface="mohammad bold art 1" pitchFamily="2" charset="-78"/>
              </a:rPr>
              <a:t>تقوم هيئة </a:t>
            </a:r>
            <a:r>
              <a:rPr lang="ar-KW" sz="1800" dirty="0">
                <a:solidFill>
                  <a:schemeClr val="tx2"/>
                </a:solidFill>
                <a:cs typeface="mohammad bold art 1" pitchFamily="2" charset="-78"/>
              </a:rPr>
              <a:t>أسواق المال </a:t>
            </a:r>
            <a:r>
              <a:rPr lang="ar-KW" sz="1800" dirty="0" smtClean="0">
                <a:solidFill>
                  <a:schemeClr val="tx2"/>
                </a:solidFill>
                <a:cs typeface="mohammad bold art 1" pitchFamily="2" charset="-78"/>
              </a:rPr>
              <a:t>بأداء أعمالها من خلال أربعة قطاعات رئيسية:</a:t>
            </a:r>
          </a:p>
          <a:p>
            <a:pPr marL="0" lvl="0" indent="0" algn="justLow" rtl="1">
              <a:lnSpc>
                <a:spcPct val="150000"/>
              </a:lnSpc>
              <a:spcBef>
                <a:spcPts val="0"/>
              </a:spcBef>
              <a:buNone/>
            </a:pPr>
            <a:endParaRPr lang="ar-KW" sz="2000" b="1" dirty="0" smtClean="0">
              <a:solidFill>
                <a:schemeClr val="tx2"/>
              </a:solidFill>
              <a:cs typeface="mohammad bold art 1" pitchFamily="2" charset="-78"/>
            </a:endParaRPr>
          </a:p>
          <a:p>
            <a:pPr marL="0" lvl="0" indent="0" algn="justLow" rtl="1">
              <a:lnSpc>
                <a:spcPct val="150000"/>
              </a:lnSpc>
              <a:spcBef>
                <a:spcPts val="0"/>
              </a:spcBef>
              <a:buNone/>
            </a:pPr>
            <a:endParaRPr lang="ar-KW" sz="2000" b="1" dirty="0" smtClean="0">
              <a:solidFill>
                <a:schemeClr val="tx2"/>
              </a:solidFill>
              <a:cs typeface="mohammad bold art 1" pitchFamily="2" charset="-78"/>
            </a:endParaRPr>
          </a:p>
          <a:p>
            <a:pPr marL="0" lvl="0" indent="0" algn="justLow" rtl="1">
              <a:lnSpc>
                <a:spcPct val="150000"/>
              </a:lnSpc>
              <a:spcBef>
                <a:spcPts val="0"/>
              </a:spcBef>
              <a:buNone/>
            </a:pPr>
            <a:endParaRPr lang="en-US" sz="2000" b="1"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03048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الهيكل التنظيمي:</a:t>
            </a:r>
            <a:endParaRPr lang="en-US" dirty="0">
              <a:solidFill>
                <a:schemeClr val="tx2"/>
              </a:solidFill>
              <a:cs typeface="mohammad bold art 1" pitchFamily="2" charset="-78"/>
            </a:endParaRPr>
          </a:p>
        </p:txBody>
      </p:sp>
      <p:grpSp>
        <p:nvGrpSpPr>
          <p:cNvPr id="13" name="Group 12"/>
          <p:cNvGrpSpPr/>
          <p:nvPr/>
        </p:nvGrpSpPr>
        <p:grpSpPr>
          <a:xfrm>
            <a:off x="1907704" y="2520320"/>
            <a:ext cx="6399624" cy="3526120"/>
            <a:chOff x="1907704" y="2520320"/>
            <a:chExt cx="6399624" cy="3526120"/>
          </a:xfrm>
        </p:grpSpPr>
        <p:grpSp>
          <p:nvGrpSpPr>
            <p:cNvPr id="7" name="Group 6"/>
            <p:cNvGrpSpPr/>
            <p:nvPr/>
          </p:nvGrpSpPr>
          <p:grpSpPr>
            <a:xfrm>
              <a:off x="1907704" y="2520320"/>
              <a:ext cx="6399624" cy="3526120"/>
              <a:chOff x="1907704" y="2520320"/>
              <a:chExt cx="6399624" cy="3526120"/>
            </a:xfrm>
          </p:grpSpPr>
          <p:grpSp>
            <p:nvGrpSpPr>
              <p:cNvPr id="5" name="Group 4"/>
              <p:cNvGrpSpPr/>
              <p:nvPr/>
            </p:nvGrpSpPr>
            <p:grpSpPr>
              <a:xfrm>
                <a:off x="1907704" y="2520320"/>
                <a:ext cx="6399624" cy="3264376"/>
                <a:chOff x="1907704" y="2520320"/>
                <a:chExt cx="6399624" cy="3264376"/>
              </a:xfrm>
            </p:grpSpPr>
            <p:cxnSp>
              <p:nvCxnSpPr>
                <p:cNvPr id="33" name="Straight Connector 32"/>
                <p:cNvCxnSpPr/>
                <p:nvPr/>
              </p:nvCxnSpPr>
              <p:spPr>
                <a:xfrm flipH="1">
                  <a:off x="5940152" y="5784696"/>
                  <a:ext cx="365760"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283968" y="2520320"/>
                  <a:ext cx="4023360" cy="54864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ohammad bold art 1" pitchFamily="2" charset="-78"/>
                  </a:endParaRPr>
                </a:p>
              </p:txBody>
            </p:sp>
            <p:cxnSp>
              <p:nvCxnSpPr>
                <p:cNvPr id="18" name="Straight Connector 17"/>
                <p:cNvCxnSpPr/>
                <p:nvPr/>
              </p:nvCxnSpPr>
              <p:spPr>
                <a:xfrm>
                  <a:off x="6300192" y="3901664"/>
                  <a:ext cx="0" cy="1874520"/>
                </a:xfrm>
                <a:prstGeom prst="line">
                  <a:avLst/>
                </a:prstGeom>
                <a:ln w="1905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1907704" y="4128512"/>
                  <a:ext cx="4398208" cy="411480"/>
                  <a:chOff x="2555776" y="3367816"/>
                  <a:chExt cx="4398208" cy="411480"/>
                </a:xfrm>
                <a:solidFill>
                  <a:schemeClr val="bg1">
                    <a:lumMod val="85000"/>
                  </a:schemeClr>
                </a:solidFill>
              </p:grpSpPr>
              <p:cxnSp>
                <p:nvCxnSpPr>
                  <p:cNvPr id="20" name="Straight Connector 19"/>
                  <p:cNvCxnSpPr/>
                  <p:nvPr/>
                </p:nvCxnSpPr>
                <p:spPr>
                  <a:xfrm flipH="1">
                    <a:off x="6588224" y="3501008"/>
                    <a:ext cx="365760" cy="0"/>
                  </a:xfrm>
                  <a:prstGeom prst="line">
                    <a:avLst/>
                  </a:prstGeom>
                  <a:grpFill/>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2555776" y="3367816"/>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الخدمات المساندة</a:t>
                    </a:r>
                    <a:endParaRPr lang="ar-KW" dirty="0">
                      <a:solidFill>
                        <a:schemeClr val="tx2"/>
                      </a:solidFill>
                      <a:cs typeface="mohammad bold art 1" pitchFamily="2" charset="-78"/>
                    </a:endParaRPr>
                  </a:p>
                </p:txBody>
              </p:sp>
            </p:grpSp>
            <p:grpSp>
              <p:nvGrpSpPr>
                <p:cNvPr id="8" name="Group 7"/>
                <p:cNvGrpSpPr/>
                <p:nvPr/>
              </p:nvGrpSpPr>
              <p:grpSpPr>
                <a:xfrm>
                  <a:off x="1907704" y="4621744"/>
                  <a:ext cx="4398208" cy="411480"/>
                  <a:chOff x="2555776" y="4354280"/>
                  <a:chExt cx="4398208" cy="411480"/>
                </a:xfrm>
                <a:solidFill>
                  <a:schemeClr val="bg1">
                    <a:lumMod val="85000"/>
                  </a:schemeClr>
                </a:solidFill>
              </p:grpSpPr>
              <p:cxnSp>
                <p:nvCxnSpPr>
                  <p:cNvPr id="31" name="Straight Connector 30"/>
                  <p:cNvCxnSpPr/>
                  <p:nvPr/>
                </p:nvCxnSpPr>
                <p:spPr>
                  <a:xfrm flipH="1">
                    <a:off x="6588224" y="4509120"/>
                    <a:ext cx="365760" cy="0"/>
                  </a:xfrm>
                  <a:prstGeom prst="line">
                    <a:avLst/>
                  </a:prstGeom>
                  <a:grpFill/>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2555776" y="4354280"/>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الإشراف</a:t>
                    </a:r>
                    <a:endParaRPr lang="ar-KW" dirty="0">
                      <a:solidFill>
                        <a:schemeClr val="tx2"/>
                      </a:solidFill>
                      <a:cs typeface="mohammad bold art 1" pitchFamily="2" charset="-78"/>
                    </a:endParaRPr>
                  </a:p>
                </p:txBody>
              </p:sp>
            </p:grpSp>
            <p:grpSp>
              <p:nvGrpSpPr>
                <p:cNvPr id="12" name="Group 11"/>
                <p:cNvGrpSpPr/>
                <p:nvPr/>
              </p:nvGrpSpPr>
              <p:grpSpPr>
                <a:xfrm>
                  <a:off x="1907704" y="5131520"/>
                  <a:ext cx="4398208" cy="411480"/>
                  <a:chOff x="2555776" y="4864056"/>
                  <a:chExt cx="4398208" cy="411480"/>
                </a:xfrm>
                <a:solidFill>
                  <a:schemeClr val="bg1">
                    <a:lumMod val="85000"/>
                  </a:schemeClr>
                </a:solidFill>
              </p:grpSpPr>
              <p:cxnSp>
                <p:nvCxnSpPr>
                  <p:cNvPr id="32" name="Straight Connector 31"/>
                  <p:cNvCxnSpPr/>
                  <p:nvPr/>
                </p:nvCxnSpPr>
                <p:spPr>
                  <a:xfrm flipH="1">
                    <a:off x="6588224" y="5013176"/>
                    <a:ext cx="365760" cy="0"/>
                  </a:xfrm>
                  <a:prstGeom prst="line">
                    <a:avLst/>
                  </a:prstGeom>
                  <a:grpFill/>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2555776" y="4864056"/>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الشؤون القانونية</a:t>
                    </a:r>
                    <a:endParaRPr lang="ar-KW" dirty="0">
                      <a:solidFill>
                        <a:schemeClr val="tx2"/>
                      </a:solidFill>
                      <a:cs typeface="mohammad bold art 1" pitchFamily="2" charset="-78"/>
                    </a:endParaRPr>
                  </a:p>
                </p:txBody>
              </p:sp>
            </p:grpSp>
            <p:sp>
              <p:nvSpPr>
                <p:cNvPr id="24" name="Rectangle 23"/>
                <p:cNvSpPr/>
                <p:nvPr/>
              </p:nvSpPr>
              <p:spPr>
                <a:xfrm>
                  <a:off x="4716016" y="3384416"/>
                  <a:ext cx="3168352" cy="5486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cs typeface="mohammad bold art 1" pitchFamily="2" charset="-78"/>
                  </a:endParaRPr>
                </a:p>
              </p:txBody>
            </p:sp>
            <p:cxnSp>
              <p:nvCxnSpPr>
                <p:cNvPr id="25" name="Straight Connector 24"/>
                <p:cNvCxnSpPr/>
                <p:nvPr/>
              </p:nvCxnSpPr>
              <p:spPr>
                <a:xfrm>
                  <a:off x="6300192" y="3068960"/>
                  <a:ext cx="0" cy="360000"/>
                </a:xfrm>
                <a:prstGeom prst="line">
                  <a:avLst/>
                </a:prstGeom>
                <a:ln w="19050">
                  <a:solidFill>
                    <a:schemeClr val="accent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9" name="Rectangle 28"/>
              <p:cNvSpPr/>
              <p:nvPr/>
            </p:nvSpPr>
            <p:spPr>
              <a:xfrm>
                <a:off x="1907704" y="5634960"/>
                <a:ext cx="4079328" cy="411480"/>
              </a:xfrm>
              <a:prstGeom prst="rect">
                <a:avLst/>
              </a:prstGeom>
              <a:solidFill>
                <a:schemeClr val="bg1">
                  <a:lumMod val="8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قطاع الأسواق</a:t>
                </a:r>
                <a:endParaRPr lang="ar-KW" dirty="0">
                  <a:solidFill>
                    <a:schemeClr val="tx2"/>
                  </a:solidFill>
                  <a:cs typeface="mohammad bold art 1" pitchFamily="2" charset="-78"/>
                </a:endParaRPr>
              </a:p>
            </p:txBody>
          </p:sp>
        </p:grpSp>
        <p:sp>
          <p:nvSpPr>
            <p:cNvPr id="26" name="Rounded Rectangle 25"/>
            <p:cNvSpPr/>
            <p:nvPr/>
          </p:nvSpPr>
          <p:spPr>
            <a:xfrm>
              <a:off x="4788024" y="2636912"/>
              <a:ext cx="3024336" cy="32004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solidFill>
                    <a:schemeClr val="tx2"/>
                  </a:solidFill>
                  <a:cs typeface="mohammad bold art 1" pitchFamily="2" charset="-78"/>
                </a:rPr>
                <a:t>مجلس مفوضي هيئة أسواق المال</a:t>
              </a:r>
            </a:p>
          </p:txBody>
        </p:sp>
        <p:sp>
          <p:nvSpPr>
            <p:cNvPr id="30" name="Rounded Rectangle 29"/>
            <p:cNvSpPr/>
            <p:nvPr/>
          </p:nvSpPr>
          <p:spPr>
            <a:xfrm>
              <a:off x="4860032" y="3497580"/>
              <a:ext cx="2926080" cy="32004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solidFill>
                    <a:schemeClr val="tx2"/>
                  </a:solidFill>
                  <a:cs typeface="mohammad bold art 1" pitchFamily="2" charset="-78"/>
                </a:rPr>
                <a:t>رئيس الهيئة - المدير التنفيذي</a:t>
              </a:r>
            </a:p>
          </p:txBody>
        </p:sp>
      </p:grpSp>
    </p:spTree>
    <p:extLst>
      <p:ext uri="{BB962C8B-B14F-4D97-AF65-F5344CB8AC3E}">
        <p14:creationId xmlns:p14="http://schemas.microsoft.com/office/powerpoint/2010/main" val="2929260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1000" fill="hold"/>
                                        <p:tgtEl>
                                          <p:spTgt spid="13"/>
                                        </p:tgtEl>
                                        <p:attrNameLst>
                                          <p:attrName>ppt_w</p:attrName>
                                        </p:attrNameLst>
                                      </p:cBhvr>
                                      <p:tavLst>
                                        <p:tav tm="0">
                                          <p:val>
                                            <p:strVal val="#ppt_w*0.70"/>
                                          </p:val>
                                        </p:tav>
                                        <p:tav tm="100000">
                                          <p:val>
                                            <p:strVal val="#ppt_w"/>
                                          </p:val>
                                        </p:tav>
                                      </p:tavLst>
                                    </p:anim>
                                    <p:anim calcmode="lin" valueType="num">
                                      <p:cBhvr>
                                        <p:cTn id="13" dur="1000" fill="hold"/>
                                        <p:tgtEl>
                                          <p:spTgt spid="13"/>
                                        </p:tgtEl>
                                        <p:attrNameLst>
                                          <p:attrName>ppt_h</p:attrName>
                                        </p:attrNameLst>
                                      </p:cBhvr>
                                      <p:tavLst>
                                        <p:tav tm="0">
                                          <p:val>
                                            <p:strVal val="#ppt_h"/>
                                          </p:val>
                                        </p:tav>
                                        <p:tav tm="100000">
                                          <p:val>
                                            <p:strVal val="#ppt_h"/>
                                          </p:val>
                                        </p:tav>
                                      </p:tavLst>
                                    </p:anim>
                                    <p:animEffect transition="in" filter="fade">
                                      <p:cBhvr>
                                        <p:cTn id="14"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a:noFill/>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قطاع الإشراف</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الهيكل التنظيمي:</a:t>
            </a:r>
            <a:endParaRPr lang="en-US" dirty="0">
              <a:solidFill>
                <a:schemeClr val="tx2"/>
              </a:solidFill>
              <a:cs typeface="mohammad bold art 1" pitchFamily="2" charset="-78"/>
            </a:endParaRPr>
          </a:p>
        </p:txBody>
      </p:sp>
      <p:sp>
        <p:nvSpPr>
          <p:cNvPr id="63" name="Content Placeholder 2"/>
          <p:cNvSpPr>
            <a:spLocks noGrp="1"/>
          </p:cNvSpPr>
          <p:nvPr>
            <p:ph idx="1"/>
          </p:nvPr>
        </p:nvSpPr>
        <p:spPr>
          <a:xfrm>
            <a:off x="323528" y="1844825"/>
            <a:ext cx="8229600" cy="622919"/>
          </a:xfrm>
        </p:spPr>
        <p:txBody>
          <a:bodyPr>
            <a:normAutofit/>
          </a:bodyPr>
          <a:lstStyle/>
          <a:p>
            <a:pPr marL="0" lvl="0" indent="0" algn="justLow" rtl="1" fontAlgn="base">
              <a:lnSpc>
                <a:spcPct val="150000"/>
              </a:lnSpc>
              <a:spcAft>
                <a:spcPct val="0"/>
              </a:spcAft>
              <a:buNone/>
            </a:pPr>
            <a:r>
              <a:rPr lang="ar-KW" sz="1800" dirty="0" smtClean="0">
                <a:solidFill>
                  <a:schemeClr val="tx2"/>
                </a:solidFill>
                <a:cs typeface="mohammad bold art 1" pitchFamily="2" charset="-78"/>
              </a:rPr>
              <a:t>تتبع إدارة التفتيش الميداني قطاع الإشراف كما هو موضح أدناه:</a:t>
            </a:r>
          </a:p>
        </p:txBody>
      </p:sp>
      <p:grpSp>
        <p:nvGrpSpPr>
          <p:cNvPr id="14" name="Group 13"/>
          <p:cNvGrpSpPr/>
          <p:nvPr/>
        </p:nvGrpSpPr>
        <p:grpSpPr>
          <a:xfrm>
            <a:off x="1979712" y="2420888"/>
            <a:ext cx="6192688" cy="3528392"/>
            <a:chOff x="1979712" y="2420888"/>
            <a:chExt cx="6192688" cy="3528392"/>
          </a:xfrm>
        </p:grpSpPr>
        <p:cxnSp>
          <p:nvCxnSpPr>
            <p:cNvPr id="52" name="Straight Connector 51"/>
            <p:cNvCxnSpPr/>
            <p:nvPr/>
          </p:nvCxnSpPr>
          <p:spPr>
            <a:xfrm>
              <a:off x="6372200" y="2924944"/>
              <a:ext cx="0" cy="2788920"/>
            </a:xfrm>
            <a:prstGeom prst="line">
              <a:avLst/>
            </a:prstGeom>
            <a:ln w="1905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a:off x="1979712" y="3511832"/>
              <a:ext cx="4398208" cy="411480"/>
              <a:chOff x="2555776" y="3367816"/>
              <a:chExt cx="4398208" cy="411480"/>
            </a:xfrm>
            <a:solidFill>
              <a:schemeClr val="bg1">
                <a:lumMod val="85000"/>
              </a:schemeClr>
            </a:solidFill>
          </p:grpSpPr>
          <p:cxnSp>
            <p:nvCxnSpPr>
              <p:cNvPr id="54" name="Straight Connector 53"/>
              <p:cNvCxnSpPr/>
              <p:nvPr/>
            </p:nvCxnSpPr>
            <p:spPr>
              <a:xfrm flipH="1">
                <a:off x="6588224" y="3501008"/>
                <a:ext cx="365760" cy="0"/>
              </a:xfrm>
              <a:prstGeom prst="line">
                <a:avLst/>
              </a:prstGeom>
              <a:grpFill/>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555776" y="3367816"/>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تنظيم وحوكمة الشركات</a:t>
                </a:r>
                <a:endParaRPr lang="ar-KW" dirty="0">
                  <a:solidFill>
                    <a:schemeClr val="tx2"/>
                  </a:solidFill>
                  <a:cs typeface="mohammad bold art 1" pitchFamily="2" charset="-78"/>
                </a:endParaRPr>
              </a:p>
            </p:txBody>
          </p:sp>
        </p:grpSp>
        <p:cxnSp>
          <p:nvCxnSpPr>
            <p:cNvPr id="57" name="Straight Connector 56"/>
            <p:cNvCxnSpPr/>
            <p:nvPr/>
          </p:nvCxnSpPr>
          <p:spPr>
            <a:xfrm flipH="1">
              <a:off x="6012160" y="4159904"/>
              <a:ext cx="365760"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979712" y="4005064"/>
              <a:ext cx="4079328" cy="411480"/>
            </a:xfrm>
            <a:prstGeom prst="rect">
              <a:avLst/>
            </a:prstGeom>
            <a:solidFill>
              <a:schemeClr val="bg1">
                <a:lumMod val="8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التراخيص والتسجيل</a:t>
              </a:r>
              <a:endParaRPr lang="ar-KW" dirty="0">
                <a:solidFill>
                  <a:schemeClr val="tx2"/>
                </a:solidFill>
                <a:cs typeface="mohammad bold art 1" pitchFamily="2" charset="-78"/>
              </a:endParaRPr>
            </a:p>
          </p:txBody>
        </p:sp>
        <p:grpSp>
          <p:nvGrpSpPr>
            <p:cNvPr id="59" name="Group 58"/>
            <p:cNvGrpSpPr/>
            <p:nvPr/>
          </p:nvGrpSpPr>
          <p:grpSpPr>
            <a:xfrm>
              <a:off x="1979712" y="4514840"/>
              <a:ext cx="4398208" cy="411480"/>
              <a:chOff x="2555776" y="4864056"/>
              <a:chExt cx="4398208" cy="411480"/>
            </a:xfrm>
            <a:solidFill>
              <a:schemeClr val="bg1">
                <a:lumMod val="85000"/>
              </a:schemeClr>
            </a:solidFill>
          </p:grpSpPr>
          <p:cxnSp>
            <p:nvCxnSpPr>
              <p:cNvPr id="60" name="Straight Connector 59"/>
              <p:cNvCxnSpPr/>
              <p:nvPr/>
            </p:nvCxnSpPr>
            <p:spPr>
              <a:xfrm flipH="1">
                <a:off x="6588224" y="5013176"/>
                <a:ext cx="365760" cy="0"/>
              </a:xfrm>
              <a:prstGeom prst="line">
                <a:avLst/>
              </a:prstGeom>
              <a:grpFill/>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2555776" y="4864056"/>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الرقابة المكتبية</a:t>
                </a:r>
                <a:endParaRPr lang="ar-KW" dirty="0">
                  <a:solidFill>
                    <a:schemeClr val="tx2"/>
                  </a:solidFill>
                  <a:cs typeface="mohammad bold art 1" pitchFamily="2" charset="-78"/>
                </a:endParaRPr>
              </a:p>
            </p:txBody>
          </p:sp>
        </p:grpSp>
        <p:grpSp>
          <p:nvGrpSpPr>
            <p:cNvPr id="3" name="Group 2"/>
            <p:cNvGrpSpPr/>
            <p:nvPr/>
          </p:nvGrpSpPr>
          <p:grpSpPr>
            <a:xfrm>
              <a:off x="1979712" y="5018280"/>
              <a:ext cx="4398208" cy="411480"/>
              <a:chOff x="2555776" y="4874264"/>
              <a:chExt cx="4398208" cy="411480"/>
            </a:xfrm>
            <a:solidFill>
              <a:schemeClr val="bg1">
                <a:lumMod val="85000"/>
              </a:schemeClr>
            </a:solidFill>
          </p:grpSpPr>
          <p:cxnSp>
            <p:nvCxnSpPr>
              <p:cNvPr id="51" name="Straight Connector 50"/>
              <p:cNvCxnSpPr/>
              <p:nvPr/>
            </p:nvCxnSpPr>
            <p:spPr>
              <a:xfrm flipH="1">
                <a:off x="6588224" y="5024000"/>
                <a:ext cx="365760" cy="0"/>
              </a:xfrm>
              <a:prstGeom prst="line">
                <a:avLst/>
              </a:prstGeom>
              <a:grpFill/>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2555776" y="4874264"/>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التفتيش الميداني</a:t>
                </a:r>
                <a:endParaRPr lang="ar-KW" dirty="0">
                  <a:solidFill>
                    <a:schemeClr val="tx2"/>
                  </a:solidFill>
                  <a:cs typeface="mohammad bold art 1" pitchFamily="2" charset="-78"/>
                </a:endParaRPr>
              </a:p>
            </p:txBody>
          </p:sp>
        </p:grpSp>
        <p:grpSp>
          <p:nvGrpSpPr>
            <p:cNvPr id="5" name="Group 4"/>
            <p:cNvGrpSpPr/>
            <p:nvPr/>
          </p:nvGrpSpPr>
          <p:grpSpPr>
            <a:xfrm>
              <a:off x="1979712" y="5537800"/>
              <a:ext cx="4398208" cy="411480"/>
              <a:chOff x="2555776" y="5393784"/>
              <a:chExt cx="4398208" cy="411480"/>
            </a:xfrm>
            <a:solidFill>
              <a:schemeClr val="bg1">
                <a:lumMod val="85000"/>
              </a:schemeClr>
            </a:solidFill>
          </p:grpSpPr>
          <p:cxnSp>
            <p:nvCxnSpPr>
              <p:cNvPr id="64" name="Straight Connector 63"/>
              <p:cNvCxnSpPr/>
              <p:nvPr/>
            </p:nvCxnSpPr>
            <p:spPr>
              <a:xfrm flipH="1">
                <a:off x="6588224" y="5543520"/>
                <a:ext cx="365760" cy="0"/>
              </a:xfrm>
              <a:prstGeom prst="line">
                <a:avLst/>
              </a:prstGeom>
              <a:grpFill/>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2555776" y="5393784"/>
                <a:ext cx="4079328" cy="411480"/>
              </a:xfrm>
              <a:prstGeom prst="rect">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KW" dirty="0" smtClean="0">
                    <a:solidFill>
                      <a:schemeClr val="tx2"/>
                    </a:solidFill>
                    <a:cs typeface="mohammad bold art 1" pitchFamily="2" charset="-78"/>
                  </a:rPr>
                  <a:t>إدارة أنظمة الاستثمار الجماعي</a:t>
                </a:r>
                <a:endParaRPr lang="ar-KW" dirty="0">
                  <a:solidFill>
                    <a:schemeClr val="tx2"/>
                  </a:solidFill>
                  <a:cs typeface="mohammad bold art 1" pitchFamily="2" charset="-78"/>
                </a:endParaRPr>
              </a:p>
            </p:txBody>
          </p:sp>
        </p:grpSp>
        <p:cxnSp>
          <p:nvCxnSpPr>
            <p:cNvPr id="66" name="Straight Connector 65"/>
            <p:cNvCxnSpPr/>
            <p:nvPr/>
          </p:nvCxnSpPr>
          <p:spPr>
            <a:xfrm flipH="1">
              <a:off x="6372200" y="3356992"/>
              <a:ext cx="274320"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4644008" y="2420888"/>
              <a:ext cx="3528392" cy="576072"/>
              <a:chOff x="4644008" y="2420888"/>
              <a:chExt cx="3528392" cy="576072"/>
            </a:xfrm>
          </p:grpSpPr>
          <p:sp>
            <p:nvSpPr>
              <p:cNvPr id="50" name="Rectangle 49"/>
              <p:cNvSpPr/>
              <p:nvPr/>
            </p:nvSpPr>
            <p:spPr>
              <a:xfrm>
                <a:off x="4644008" y="2420888"/>
                <a:ext cx="3528392" cy="57607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ohammad bold art 1" pitchFamily="2" charset="-78"/>
                </a:endParaRPr>
              </a:p>
            </p:txBody>
          </p:sp>
          <p:sp>
            <p:nvSpPr>
              <p:cNvPr id="6" name="Rounded Rectangle 5"/>
              <p:cNvSpPr/>
              <p:nvPr/>
            </p:nvSpPr>
            <p:spPr>
              <a:xfrm>
                <a:off x="5580112" y="2532896"/>
                <a:ext cx="1584176" cy="32004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2"/>
                    </a:solidFill>
                    <a:cs typeface="mohammad bold art 1" pitchFamily="2" charset="-78"/>
                  </a:rPr>
                  <a:t>قطاع الإشراف</a:t>
                </a:r>
                <a:endParaRPr lang="en-US" dirty="0">
                  <a:solidFill>
                    <a:schemeClr val="tx2"/>
                  </a:solidFill>
                  <a:cs typeface="mohammad bold art 1" pitchFamily="2" charset="-78"/>
                </a:endParaRPr>
              </a:p>
            </p:txBody>
          </p:sp>
        </p:grpSp>
        <p:grpSp>
          <p:nvGrpSpPr>
            <p:cNvPr id="13" name="Group 12"/>
            <p:cNvGrpSpPr/>
            <p:nvPr/>
          </p:nvGrpSpPr>
          <p:grpSpPr>
            <a:xfrm>
              <a:off x="6660232" y="3148960"/>
              <a:ext cx="1512168" cy="1061844"/>
              <a:chOff x="6660232" y="3148960"/>
              <a:chExt cx="1512168" cy="1061844"/>
            </a:xfrm>
          </p:grpSpPr>
          <p:sp>
            <p:nvSpPr>
              <p:cNvPr id="67" name="Rectangle 66"/>
              <p:cNvSpPr/>
              <p:nvPr/>
            </p:nvSpPr>
            <p:spPr>
              <a:xfrm>
                <a:off x="6660232" y="3148960"/>
                <a:ext cx="1512168" cy="106184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KW" sz="1600" dirty="0">
                  <a:cs typeface="mohammad bold art 1" pitchFamily="2" charset="-78"/>
                </a:endParaRPr>
              </a:p>
            </p:txBody>
          </p:sp>
          <p:sp>
            <p:nvSpPr>
              <p:cNvPr id="7" name="Oval 6"/>
              <p:cNvSpPr/>
              <p:nvPr/>
            </p:nvSpPr>
            <p:spPr>
              <a:xfrm>
                <a:off x="6732240" y="3212976"/>
                <a:ext cx="1368152" cy="88924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700" dirty="0">
                    <a:solidFill>
                      <a:schemeClr val="tx2"/>
                    </a:solidFill>
                    <a:cs typeface="mohammad bold art 1" pitchFamily="2" charset="-78"/>
                  </a:rPr>
                  <a:t>مكتب التنسيق </a:t>
                </a:r>
                <a:r>
                  <a:rPr lang="ar-KW" sz="1700" dirty="0" smtClean="0">
                    <a:solidFill>
                      <a:schemeClr val="tx2"/>
                    </a:solidFill>
                    <a:cs typeface="mohammad bold art 1" pitchFamily="2" charset="-78"/>
                  </a:rPr>
                  <a:t>والمتابعة</a:t>
                </a:r>
                <a:endParaRPr lang="ar-KW" sz="1700" dirty="0">
                  <a:solidFill>
                    <a:schemeClr val="tx2"/>
                  </a:solidFill>
                  <a:cs typeface="mohammad bold art 1" pitchFamily="2" charset="-78"/>
                </a:endParaRPr>
              </a:p>
            </p:txBody>
          </p:sp>
        </p:grpSp>
      </p:grpSp>
    </p:spTree>
    <p:extLst>
      <p:ext uri="{BB962C8B-B14F-4D97-AF65-F5344CB8AC3E}">
        <p14:creationId xmlns:p14="http://schemas.microsoft.com/office/powerpoint/2010/main" val="261086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3">
                                            <p:txEl>
                                              <p:pRg st="0" end="0"/>
                                            </p:txEl>
                                          </p:spTgt>
                                        </p:tgtEl>
                                        <p:attrNameLst>
                                          <p:attrName>style.visibility</p:attrName>
                                        </p:attrNameLst>
                                      </p:cBhvr>
                                      <p:to>
                                        <p:strVal val="visible"/>
                                      </p:to>
                                    </p:set>
                                    <p:anim calcmode="lin" valueType="num">
                                      <p:cBhvr>
                                        <p:cTn id="7" dur="1000" fill="hold"/>
                                        <p:tgtEl>
                                          <p:spTgt spid="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1000" fill="hold"/>
                                        <p:tgtEl>
                                          <p:spTgt spid="14"/>
                                        </p:tgtEl>
                                        <p:attrNameLst>
                                          <p:attrName>ppt_w</p:attrName>
                                        </p:attrNameLst>
                                      </p:cBhvr>
                                      <p:tavLst>
                                        <p:tav tm="0">
                                          <p:val>
                                            <p:strVal val="#ppt_w*0.70"/>
                                          </p:val>
                                        </p:tav>
                                        <p:tav tm="100000">
                                          <p:val>
                                            <p:strVal val="#ppt_w"/>
                                          </p:val>
                                        </p:tav>
                                      </p:tavLst>
                                    </p:anim>
                                    <p:anim calcmode="lin" valueType="num">
                                      <p:cBhvr>
                                        <p:cTn id="13" dur="1000" fill="hold"/>
                                        <p:tgtEl>
                                          <p:spTgt spid="14"/>
                                        </p:tgtEl>
                                        <p:attrNameLst>
                                          <p:attrName>ppt_h</p:attrName>
                                        </p:attrNameLst>
                                      </p:cBhvr>
                                      <p:tavLst>
                                        <p:tav tm="0">
                                          <p:val>
                                            <p:strVal val="#ppt_h"/>
                                          </p:val>
                                        </p:tav>
                                        <p:tav tm="100000">
                                          <p:val>
                                            <p:strVal val="#ppt_h"/>
                                          </p:val>
                                        </p:tav>
                                      </p:tavLst>
                                    </p:anim>
                                    <p:animEffect transition="in" filter="fade">
                                      <p:cBhvr>
                                        <p:cTn id="14"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قطاع الإشراف</a:t>
            </a:r>
            <a:endParaRPr lang="ar-KW"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33400" y="1556792"/>
            <a:ext cx="8001000" cy="4525963"/>
          </a:xfrm>
        </p:spPr>
        <p:txBody>
          <a:bodyPr>
            <a:noAutofit/>
          </a:bodyPr>
          <a:lstStyle/>
          <a:p>
            <a:pPr marL="52388" indent="0" algn="justLow" rtl="1">
              <a:lnSpc>
                <a:spcPct val="150000"/>
              </a:lnSpc>
              <a:buNone/>
            </a:pPr>
            <a:endParaRPr lang="ar-KW" sz="1800" dirty="0" smtClean="0">
              <a:solidFill>
                <a:schemeClr val="tx2"/>
              </a:solidFill>
              <a:cs typeface="mohammad bold art 1" pitchFamily="2" charset="-78"/>
            </a:endParaRPr>
          </a:p>
          <a:p>
            <a:pPr marL="52388" indent="0" algn="justLow" rtl="1">
              <a:lnSpc>
                <a:spcPct val="150000"/>
              </a:lnSpc>
              <a:buNone/>
            </a:pPr>
            <a:endParaRPr lang="ar-KW" sz="1400" dirty="0">
              <a:solidFill>
                <a:schemeClr val="tx2"/>
              </a:solidFill>
              <a:cs typeface="mohammad bold art 1" pitchFamily="2" charset="-78"/>
            </a:endParaRPr>
          </a:p>
          <a:p>
            <a:pPr marL="52388" indent="0" algn="justLow" rtl="1">
              <a:lnSpc>
                <a:spcPct val="150000"/>
              </a:lnSpc>
              <a:buNone/>
            </a:pPr>
            <a:r>
              <a:rPr lang="ar-KW" sz="1800" dirty="0" smtClean="0">
                <a:solidFill>
                  <a:schemeClr val="tx2"/>
                </a:solidFill>
                <a:cs typeface="mohammad bold art 1" pitchFamily="2" charset="-78"/>
              </a:rPr>
              <a:t>خلق </a:t>
            </a:r>
            <a:r>
              <a:rPr lang="ar-KW" sz="1800" dirty="0">
                <a:solidFill>
                  <a:schemeClr val="tx2"/>
                </a:solidFill>
                <a:cs typeface="mohammad bold art 1" pitchFamily="2" charset="-78"/>
              </a:rPr>
              <a:t>منظومة </a:t>
            </a:r>
            <a:r>
              <a:rPr lang="ar-KW" sz="1800" dirty="0" smtClean="0">
                <a:solidFill>
                  <a:schemeClr val="tx2"/>
                </a:solidFill>
                <a:cs typeface="mohammad bold art 1" pitchFamily="2" charset="-78"/>
              </a:rPr>
              <a:t>إشرافية </a:t>
            </a:r>
            <a:r>
              <a:rPr lang="ar-KW" sz="1800" dirty="0">
                <a:solidFill>
                  <a:schemeClr val="tx2"/>
                </a:solidFill>
                <a:cs typeface="mohammad bold art 1" pitchFamily="2" charset="-78"/>
              </a:rPr>
              <a:t>فعالة قائمة على الدمج بين الرقابة المستندة على </a:t>
            </a:r>
            <a:r>
              <a:rPr lang="ar-KW" sz="1800" dirty="0" smtClean="0">
                <a:solidFill>
                  <a:schemeClr val="tx2"/>
                </a:solidFill>
                <a:cs typeface="mohammad bold art 1" pitchFamily="2" charset="-78"/>
              </a:rPr>
              <a:t>المخاطر، </a:t>
            </a:r>
            <a:r>
              <a:rPr lang="ar-KW" sz="1800" dirty="0">
                <a:solidFill>
                  <a:schemeClr val="tx2"/>
                </a:solidFill>
                <a:cs typeface="mohammad bold art 1" pitchFamily="2" charset="-78"/>
              </a:rPr>
              <a:t>والرقابة المستندة على </a:t>
            </a:r>
            <a:r>
              <a:rPr lang="ar-KW" sz="1800" dirty="0" smtClean="0">
                <a:solidFill>
                  <a:schemeClr val="tx2"/>
                </a:solidFill>
                <a:cs typeface="mohammad bold art 1" pitchFamily="2" charset="-78"/>
              </a:rPr>
              <a:t>الالتزام </a:t>
            </a:r>
            <a:r>
              <a:rPr lang="ar-KW" sz="1800" dirty="0">
                <a:solidFill>
                  <a:schemeClr val="tx2"/>
                </a:solidFill>
                <a:cs typeface="mohammad bold art 1" pitchFamily="2" charset="-78"/>
              </a:rPr>
              <a:t>بما تتضمنه من مفهوم </a:t>
            </a:r>
            <a:r>
              <a:rPr lang="ar-KW" sz="1800" dirty="0" smtClean="0">
                <a:solidFill>
                  <a:schemeClr val="tx2"/>
                </a:solidFill>
                <a:cs typeface="mohammad bold art 1" pitchFamily="2" charset="-78"/>
              </a:rPr>
              <a:t>الالتزام </a:t>
            </a:r>
            <a:r>
              <a:rPr lang="ar-KW" sz="1800" dirty="0">
                <a:solidFill>
                  <a:schemeClr val="tx2"/>
                </a:solidFill>
                <a:cs typeface="mohammad bold art 1" pitchFamily="2" charset="-78"/>
              </a:rPr>
              <a:t>وتوضيح عدم </a:t>
            </a:r>
            <a:r>
              <a:rPr lang="ar-KW" sz="1800" dirty="0" smtClean="0">
                <a:solidFill>
                  <a:schemeClr val="tx2"/>
                </a:solidFill>
                <a:cs typeface="mohammad bold art 1" pitchFamily="2" charset="-78"/>
              </a:rPr>
              <a:t>الالتزام، </a:t>
            </a:r>
            <a:r>
              <a:rPr lang="ar-KW" sz="1800" dirty="0">
                <a:solidFill>
                  <a:schemeClr val="tx2"/>
                </a:solidFill>
                <a:cs typeface="mohammad bold art 1" pitchFamily="2" charset="-78"/>
              </a:rPr>
              <a:t>فضلاً عن تطبيق أفضل الممارسات الدولية المعمول بها في مجال </a:t>
            </a:r>
            <a:r>
              <a:rPr lang="ar-KW" sz="1800" dirty="0" smtClean="0">
                <a:solidFill>
                  <a:schemeClr val="tx2"/>
                </a:solidFill>
                <a:cs typeface="mohammad bold art 1" pitchFamily="2" charset="-78"/>
              </a:rPr>
              <a:t>الرقابة.</a:t>
            </a:r>
          </a:p>
          <a:p>
            <a:pPr marL="52388" indent="0" algn="justLow" rtl="1">
              <a:lnSpc>
                <a:spcPct val="150000"/>
              </a:lnSpc>
              <a:buNone/>
            </a:pPr>
            <a:endParaRPr lang="ar-KW" sz="2900" dirty="0" smtClean="0">
              <a:solidFill>
                <a:schemeClr val="tx2"/>
              </a:solidFill>
              <a:cs typeface="mohammad bold art 1" pitchFamily="2" charset="-78"/>
            </a:endParaRPr>
          </a:p>
          <a:p>
            <a:pPr marL="52388" indent="0" algn="justLow" rtl="1">
              <a:lnSpc>
                <a:spcPct val="150000"/>
              </a:lnSpc>
              <a:buNone/>
            </a:pPr>
            <a:r>
              <a:rPr lang="ar-KW" sz="1800" dirty="0" smtClean="0">
                <a:solidFill>
                  <a:schemeClr val="tx2"/>
                </a:solidFill>
                <a:cs typeface="mohammad bold art 1" pitchFamily="2" charset="-78"/>
              </a:rPr>
              <a:t>بناء </a:t>
            </a:r>
            <a:r>
              <a:rPr lang="ar-KW" sz="1800" dirty="0">
                <a:solidFill>
                  <a:schemeClr val="tx2"/>
                </a:solidFill>
                <a:cs typeface="mohammad bold art 1" pitchFamily="2" charset="-78"/>
              </a:rPr>
              <a:t>وتفعيل معايير وضوابط </a:t>
            </a:r>
            <a:r>
              <a:rPr lang="ar-KW" sz="1800" dirty="0" smtClean="0">
                <a:solidFill>
                  <a:schemeClr val="tx2"/>
                </a:solidFill>
                <a:cs typeface="mohammad bold art 1" pitchFamily="2" charset="-78"/>
              </a:rPr>
              <a:t>إشرافية تسمح </a:t>
            </a:r>
            <a:r>
              <a:rPr lang="ar-KW" sz="1800" dirty="0">
                <a:solidFill>
                  <a:schemeClr val="tx2"/>
                </a:solidFill>
                <a:cs typeface="mohammad bold art 1" pitchFamily="2" charset="-78"/>
              </a:rPr>
              <a:t>للهيئة ا</a:t>
            </a:r>
            <a:r>
              <a:rPr lang="ar-KW" sz="1800" dirty="0" smtClean="0">
                <a:solidFill>
                  <a:schemeClr val="tx2"/>
                </a:solidFill>
                <a:cs typeface="mohammad bold art 1" pitchFamily="2" charset="-78"/>
              </a:rPr>
              <a:t>تخاذ </a:t>
            </a:r>
            <a:r>
              <a:rPr lang="ar-KW" sz="1800" dirty="0">
                <a:solidFill>
                  <a:schemeClr val="tx2"/>
                </a:solidFill>
                <a:cs typeface="mohammad bold art 1" pitchFamily="2" charset="-78"/>
              </a:rPr>
              <a:t>كافة الإجراءات الاستباقية اللازمة للتأكد من متانة وسلامة المراكز المالية </a:t>
            </a:r>
            <a:r>
              <a:rPr lang="ar-KW" sz="1800" dirty="0" smtClean="0">
                <a:solidFill>
                  <a:schemeClr val="tx2"/>
                </a:solidFill>
                <a:cs typeface="mohammad bold art 1" pitchFamily="2" charset="-78"/>
              </a:rPr>
              <a:t>للأشخاص المرخص لهم، </a:t>
            </a:r>
            <a:r>
              <a:rPr lang="ar-KW" sz="1800" dirty="0">
                <a:solidFill>
                  <a:schemeClr val="tx2"/>
                </a:solidFill>
                <a:cs typeface="mohammad bold art 1" pitchFamily="2" charset="-78"/>
              </a:rPr>
              <a:t>والعمل على درء كافة المخاطر التي قد تواجه الشركات والقطاع </a:t>
            </a:r>
            <a:r>
              <a:rPr lang="ar-KW" sz="1800" dirty="0" smtClean="0">
                <a:solidFill>
                  <a:schemeClr val="tx2"/>
                </a:solidFill>
                <a:cs typeface="mohammad bold art 1" pitchFamily="2" charset="-78"/>
              </a:rPr>
              <a:t>المالي، والتنبؤ </a:t>
            </a:r>
            <a:r>
              <a:rPr lang="ar-KW" sz="1800" dirty="0">
                <a:solidFill>
                  <a:schemeClr val="tx2"/>
                </a:solidFill>
                <a:cs typeface="mohammad bold art 1" pitchFamily="2" charset="-78"/>
              </a:rPr>
              <a:t>بأي انحرافات أو اختلالات قد تشكل </a:t>
            </a:r>
            <a:r>
              <a:rPr lang="ar-KW" sz="1800" dirty="0" smtClean="0">
                <a:solidFill>
                  <a:schemeClr val="tx2"/>
                </a:solidFill>
                <a:cs typeface="mohammad bold art 1" pitchFamily="2" charset="-78"/>
              </a:rPr>
              <a:t>تهديداً </a:t>
            </a:r>
            <a:r>
              <a:rPr lang="ar-KW" sz="1800" dirty="0">
                <a:solidFill>
                  <a:schemeClr val="tx2"/>
                </a:solidFill>
                <a:cs typeface="mohammad bold art 1" pitchFamily="2" charset="-78"/>
              </a:rPr>
              <a:t>للسلامة المالية للشركات بوجه خاص والقطاع المالي بوجه </a:t>
            </a:r>
            <a:r>
              <a:rPr lang="ar-KW" sz="1800" dirty="0" smtClean="0">
                <a:solidFill>
                  <a:schemeClr val="tx2"/>
                </a:solidFill>
                <a:cs typeface="mohammad bold art 1" pitchFamily="2" charset="-78"/>
              </a:rPr>
              <a:t>عام.</a:t>
            </a:r>
            <a:endParaRPr lang="en-US" sz="1800" dirty="0">
              <a:solidFill>
                <a:schemeClr val="tx2"/>
              </a:solidFill>
              <a:cs typeface="mohammad bold art 1" pitchFamily="2" charset="-78"/>
            </a:endParaRPr>
          </a:p>
          <a:p>
            <a:pPr marL="0" indent="0" algn="justLow" rtl="1">
              <a:lnSpc>
                <a:spcPct val="150000"/>
              </a:lnSpc>
              <a:buNone/>
            </a:pPr>
            <a:endParaRPr lang="ar-KW" sz="1800" u="sng" dirty="0" smtClean="0">
              <a:solidFill>
                <a:schemeClr val="tx2"/>
              </a:solidFill>
              <a:cs typeface="mohammad bold art 1" pitchFamily="2" charset="-78"/>
            </a:endParaRPr>
          </a:p>
          <a:p>
            <a:pPr marL="0" indent="0" algn="justLow" rtl="1">
              <a:lnSpc>
                <a:spcPct val="150000"/>
              </a:lnSpc>
              <a:buNone/>
            </a:pPr>
            <a:endParaRPr lang="ar-KW" sz="1800" u="sng" dirty="0">
              <a:solidFill>
                <a:schemeClr val="tx2"/>
              </a:solidFill>
              <a:cs typeface="mohammad bold art 1" pitchFamily="2" charset="-78"/>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81001"/>
            <a:ext cx="2886472" cy="914400"/>
          </a:xfrm>
          <a:prstGeom prst="rect">
            <a:avLst/>
          </a:prstGeom>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8DDEC8EC-0F4B-4CDB-8AC0-556EC31B66C3}" type="slidenum">
              <a:rPr lang="en-GB" smtClean="0"/>
              <a:t>7</a:t>
            </a:fld>
            <a:endParaRPr lang="en-GB"/>
          </a:p>
        </p:txBody>
      </p:sp>
      <p:sp>
        <p:nvSpPr>
          <p:cNvPr id="8" name="Rounded Rectangle 7"/>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رؤية وهدف قطاع الإشراف:</a:t>
            </a:r>
            <a:endParaRPr lang="en-US" dirty="0">
              <a:solidFill>
                <a:schemeClr val="tx2"/>
              </a:solidFill>
              <a:cs typeface="mohammad bold art 1" pitchFamily="2" charset="-78"/>
            </a:endParaRPr>
          </a:p>
        </p:txBody>
      </p:sp>
      <p:sp>
        <p:nvSpPr>
          <p:cNvPr id="10" name="Rounded Rectangle 9"/>
          <p:cNvSpPr/>
          <p:nvPr/>
        </p:nvSpPr>
        <p:spPr>
          <a:xfrm>
            <a:off x="5880680" y="4005064"/>
            <a:ext cx="2651760" cy="432048"/>
          </a:xfrm>
          <a:prstGeom prst="round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KW" dirty="0">
                <a:solidFill>
                  <a:schemeClr val="tx2"/>
                </a:solidFill>
                <a:cs typeface="mohammad bold art 1" pitchFamily="2" charset="-78"/>
              </a:rPr>
              <a:t>هدف قطاع الإشراف:</a:t>
            </a:r>
            <a:endParaRPr lang="en-US" dirty="0">
              <a:solidFill>
                <a:schemeClr val="tx2"/>
              </a:solidFill>
              <a:cs typeface="mohammad bold art 1" pitchFamily="2" charset="-78"/>
            </a:endParaRPr>
          </a:p>
        </p:txBody>
      </p:sp>
      <p:sp>
        <p:nvSpPr>
          <p:cNvPr id="11" name="Rounded Rectangle 10"/>
          <p:cNvSpPr/>
          <p:nvPr/>
        </p:nvSpPr>
        <p:spPr>
          <a:xfrm>
            <a:off x="5868144" y="1988840"/>
            <a:ext cx="2651760" cy="432048"/>
          </a:xfrm>
          <a:prstGeom prst="roundRect">
            <a:avLst/>
          </a:prstGeom>
          <a:solidFill>
            <a:schemeClr val="bg1">
              <a:lumMod val="8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KW" dirty="0" smtClean="0">
                <a:solidFill>
                  <a:schemeClr val="tx2"/>
                </a:solidFill>
                <a:cs typeface="mohammad bold art 1" pitchFamily="2" charset="-78"/>
              </a:rPr>
              <a:t>رؤية قطاع الإشراف:</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6611280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2" end="2"/>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533400" y="2132856"/>
            <a:ext cx="8001000" cy="4104456"/>
          </a:xfrm>
        </p:spPr>
        <p:txBody>
          <a:bodyPr>
            <a:noAutofit/>
          </a:bodyPr>
          <a:lstStyle/>
          <a:p>
            <a:pPr algn="justLow" rtl="1">
              <a:lnSpc>
                <a:spcPct val="150000"/>
              </a:lnSpc>
              <a:spcBef>
                <a:spcPts val="1800"/>
              </a:spcBef>
              <a:buFont typeface="Wingdings" panose="05000000000000000000" pitchFamily="2" charset="2"/>
              <a:buChar char="§"/>
            </a:pPr>
            <a:r>
              <a:rPr lang="ar-KW" sz="1700" dirty="0" smtClean="0">
                <a:solidFill>
                  <a:schemeClr val="tx2"/>
                </a:solidFill>
                <a:cs typeface="mohammad bold art 1" pitchFamily="2" charset="-78"/>
              </a:rPr>
              <a:t>تطوير </a:t>
            </a:r>
            <a:r>
              <a:rPr lang="ar-KW" sz="1700" dirty="0">
                <a:solidFill>
                  <a:schemeClr val="tx2"/>
                </a:solidFill>
                <a:cs typeface="mohammad bold art 1" pitchFamily="2" charset="-78"/>
              </a:rPr>
              <a:t>ثقافة </a:t>
            </a:r>
            <a:r>
              <a:rPr lang="ar-KW" sz="1700" dirty="0" smtClean="0">
                <a:solidFill>
                  <a:schemeClr val="tx2"/>
                </a:solidFill>
                <a:cs typeface="mohammad bold art 1" pitchFamily="2" charset="-78"/>
              </a:rPr>
              <a:t>الالتزام </a:t>
            </a:r>
            <a:r>
              <a:rPr lang="ar-KW" sz="1700" dirty="0">
                <a:solidFill>
                  <a:schemeClr val="tx2"/>
                </a:solidFill>
                <a:cs typeface="mohammad bold art 1" pitchFamily="2" charset="-78"/>
              </a:rPr>
              <a:t>وإدارة المخاطر لدى الأشخاص المرخص </a:t>
            </a:r>
            <a:r>
              <a:rPr lang="ar-KW" sz="1700" dirty="0" smtClean="0">
                <a:solidFill>
                  <a:schemeClr val="tx2"/>
                </a:solidFill>
                <a:cs typeface="mohammad bold art 1" pitchFamily="2" charset="-78"/>
              </a:rPr>
              <a:t>لهم، من </a:t>
            </a:r>
            <a:r>
              <a:rPr lang="ar-KW" sz="1700" dirty="0">
                <a:solidFill>
                  <a:schemeClr val="tx2"/>
                </a:solidFill>
                <a:cs typeface="mohammad bold art 1" pitchFamily="2" charset="-78"/>
              </a:rPr>
              <a:t>خلال إتمام عملية الرقابة والإشراف الفعالة المتسقة مع أفضل الممارسات الدولية المعمول بها في هذا </a:t>
            </a:r>
            <a:r>
              <a:rPr lang="ar-KW" sz="1700" dirty="0" smtClean="0">
                <a:solidFill>
                  <a:schemeClr val="tx2"/>
                </a:solidFill>
                <a:cs typeface="mohammad bold art 1" pitchFamily="2" charset="-78"/>
              </a:rPr>
              <a:t>الشأن، لتحقيق </a:t>
            </a:r>
            <a:r>
              <a:rPr lang="ar-KW" sz="1700" dirty="0">
                <a:solidFill>
                  <a:schemeClr val="tx2"/>
                </a:solidFill>
                <a:cs typeface="mohammad bold art 1" pitchFamily="2" charset="-78"/>
              </a:rPr>
              <a:t>الاستقرار المالي للقطاع المالي بشكل عام وللأشخاص المرخص لهم بشكل </a:t>
            </a:r>
            <a:r>
              <a:rPr lang="ar-KW" sz="1700" dirty="0" smtClean="0">
                <a:solidFill>
                  <a:schemeClr val="tx2"/>
                </a:solidFill>
                <a:cs typeface="mohammad bold art 1" pitchFamily="2" charset="-78"/>
              </a:rPr>
              <a:t>خاص.</a:t>
            </a:r>
          </a:p>
          <a:p>
            <a:pPr algn="justLow" rtl="1">
              <a:lnSpc>
                <a:spcPct val="150000"/>
              </a:lnSpc>
              <a:spcBef>
                <a:spcPts val="1800"/>
              </a:spcBef>
              <a:buFont typeface="Wingdings" panose="05000000000000000000" pitchFamily="2" charset="2"/>
              <a:buChar char="§"/>
            </a:pPr>
            <a:r>
              <a:rPr lang="ar-KW" sz="1700" dirty="0" smtClean="0">
                <a:solidFill>
                  <a:schemeClr val="tx2"/>
                </a:solidFill>
                <a:cs typeface="mohammad bold art 1" pitchFamily="2" charset="-78"/>
              </a:rPr>
              <a:t>تطوير </a:t>
            </a:r>
            <a:r>
              <a:rPr lang="ar-KW" sz="1700" dirty="0">
                <a:solidFill>
                  <a:schemeClr val="tx2"/>
                </a:solidFill>
                <a:cs typeface="mohammad bold art 1" pitchFamily="2" charset="-78"/>
              </a:rPr>
              <a:t>آلية العمل </a:t>
            </a:r>
            <a:r>
              <a:rPr lang="ar-KW" sz="1700" dirty="0" smtClean="0">
                <a:solidFill>
                  <a:schemeClr val="tx2"/>
                </a:solidFill>
                <a:cs typeface="mohammad bold art 1" pitchFamily="2" charset="-78"/>
              </a:rPr>
              <a:t>الرقابي لخلق </a:t>
            </a:r>
            <a:r>
              <a:rPr lang="ar-KW" sz="1700" dirty="0">
                <a:solidFill>
                  <a:schemeClr val="tx2"/>
                </a:solidFill>
                <a:cs typeface="mohammad bold art 1" pitchFamily="2" charset="-78"/>
              </a:rPr>
              <a:t>بيئة مواتية تُّمكن الأشخاص المرخص لهم الذين يباشرون أعمالهم تحت مظلة الهيئة من تحقيق أهدافهم وأهداف مساهميهم </a:t>
            </a:r>
            <a:r>
              <a:rPr lang="ar-KW" sz="1700" dirty="0" smtClean="0">
                <a:solidFill>
                  <a:schemeClr val="tx2"/>
                </a:solidFill>
                <a:cs typeface="mohammad bold art 1" pitchFamily="2" charset="-78"/>
              </a:rPr>
              <a:t>وعملائهم.</a:t>
            </a:r>
          </a:p>
          <a:p>
            <a:pPr algn="justLow" rtl="1">
              <a:lnSpc>
                <a:spcPct val="150000"/>
              </a:lnSpc>
              <a:spcBef>
                <a:spcPts val="1800"/>
              </a:spcBef>
              <a:buFont typeface="Wingdings" panose="05000000000000000000" pitchFamily="2" charset="2"/>
              <a:buChar char="§"/>
            </a:pPr>
            <a:r>
              <a:rPr lang="ar-KW" sz="1700" dirty="0" smtClean="0">
                <a:solidFill>
                  <a:schemeClr val="tx2"/>
                </a:solidFill>
                <a:cs typeface="mohammad bold art 1" pitchFamily="2" charset="-78"/>
              </a:rPr>
              <a:t>تعزيز </a:t>
            </a:r>
            <a:r>
              <a:rPr lang="ar-KW" sz="1700" dirty="0">
                <a:solidFill>
                  <a:schemeClr val="tx2"/>
                </a:solidFill>
                <a:cs typeface="mohammad bold art 1" pitchFamily="2" charset="-78"/>
              </a:rPr>
              <a:t>قدرة الهيئة على الكشف المبكر عن المخاطر التي قد </a:t>
            </a:r>
            <a:r>
              <a:rPr lang="ar-KW" sz="1700" dirty="0" smtClean="0">
                <a:solidFill>
                  <a:schemeClr val="tx2"/>
                </a:solidFill>
                <a:cs typeface="mohammad bold art 1" pitchFamily="2" charset="-78"/>
              </a:rPr>
              <a:t>تواجه الأشخاص المرخص لهم تحقيقاً لأهداف الهيئة.</a:t>
            </a:r>
          </a:p>
          <a:p>
            <a:pPr algn="justLow" rtl="1">
              <a:lnSpc>
                <a:spcPct val="170000"/>
              </a:lnSpc>
              <a:buFont typeface="Wingdings" panose="05000000000000000000" pitchFamily="2" charset="2"/>
              <a:buChar char="§"/>
            </a:pPr>
            <a:endParaRPr lang="ar-KW" sz="1600" dirty="0" smtClean="0">
              <a:solidFill>
                <a:schemeClr val="tx2"/>
              </a:solidFill>
              <a:cs typeface="mohammad bold art 1" pitchFamily="2" charset="-78"/>
            </a:endParaRPr>
          </a:p>
          <a:p>
            <a:pPr algn="justLow" rtl="1">
              <a:lnSpc>
                <a:spcPct val="170000"/>
              </a:lnSpc>
              <a:buFont typeface="Wingdings" panose="05000000000000000000" pitchFamily="2" charset="2"/>
              <a:buChar char="§"/>
            </a:pPr>
            <a:endParaRPr lang="ar-KW" sz="1600" dirty="0" smtClean="0">
              <a:solidFill>
                <a:schemeClr val="tx2"/>
              </a:solidFill>
              <a:cs typeface="mohammad bold art 1" pitchFamily="2" charset="-78"/>
            </a:endParaRPr>
          </a:p>
          <a:p>
            <a:pPr marL="0" indent="0" algn="justLow" rtl="1">
              <a:lnSpc>
                <a:spcPct val="170000"/>
              </a:lnSpc>
              <a:buNone/>
            </a:pPr>
            <a:endParaRPr lang="ar-KW" sz="1600" dirty="0" smtClean="0">
              <a:solidFill>
                <a:schemeClr val="tx2"/>
              </a:solidFill>
              <a:cs typeface="mohammad bold art 1" pitchFamily="2" charset="-78"/>
            </a:endParaRP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a:solidFill>
                  <a:schemeClr val="tx2"/>
                </a:solidFill>
                <a:cs typeface="mohammad bold art 1" pitchFamily="2" charset="-78"/>
              </a:rPr>
              <a:t>رؤية </a:t>
            </a:r>
            <a:r>
              <a:rPr lang="ar-KW" dirty="0" smtClean="0">
                <a:solidFill>
                  <a:schemeClr val="tx2"/>
                </a:solidFill>
                <a:cs typeface="mohammad bold art 1" pitchFamily="2" charset="-78"/>
              </a:rPr>
              <a:t>إدارة </a:t>
            </a:r>
            <a:r>
              <a:rPr lang="ar-KW" dirty="0">
                <a:solidFill>
                  <a:schemeClr val="tx2"/>
                </a:solidFill>
                <a:cs typeface="mohammad bold art 1" pitchFamily="2" charset="-78"/>
              </a:rPr>
              <a:t>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966299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vert="horz" lIns="91440" tIns="45720" rIns="91440" bIns="45720" rtlCol="0" anchor="ctr">
            <a:normAutofit/>
          </a:bodyPr>
          <a:lstStyle/>
          <a:p>
            <a:pPr algn="r" rtl="1" fontAlgn="base">
              <a:spcAft>
                <a:spcPct val="0"/>
              </a:spcAft>
            </a:pPr>
            <a:r>
              <a:rPr lang="ar-KW" sz="3000" b="1" dirty="0" smtClean="0">
                <a:solidFill>
                  <a:schemeClr val="tx2"/>
                </a:solidFill>
                <a:latin typeface="Sakkal Majalla" pitchFamily="2" charset="-78"/>
                <a:cs typeface="mohammad bold art 1" pitchFamily="2" charset="-78"/>
              </a:rPr>
              <a:t>إدارة التفتيش الميداني</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6885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a:xfrm>
            <a:off x="533400" y="1916832"/>
            <a:ext cx="8001000" cy="4104456"/>
          </a:xfrm>
        </p:spPr>
        <p:txBody>
          <a:bodyPr>
            <a:noAutofit/>
          </a:bodyPr>
          <a:lstStyle/>
          <a:p>
            <a:pPr algn="justLow" rtl="1">
              <a:lnSpc>
                <a:spcPct val="150000"/>
              </a:lnSpc>
              <a:spcBef>
                <a:spcPts val="1200"/>
              </a:spcBef>
              <a:buFont typeface="Wingdings" panose="05000000000000000000" pitchFamily="2" charset="2"/>
              <a:buChar char="§"/>
            </a:pPr>
            <a:r>
              <a:rPr lang="ar-KW" sz="1700" dirty="0" smtClean="0">
                <a:solidFill>
                  <a:schemeClr val="tx2"/>
                </a:solidFill>
                <a:cs typeface="mohammad bold art 1" pitchFamily="2" charset="-78"/>
              </a:rPr>
              <a:t>تقييم مدى التزام الشخص المرخص له بالقانون رقم </a:t>
            </a:r>
            <a:r>
              <a:rPr lang="ar-KW" sz="1700" dirty="0" smtClean="0">
                <a:solidFill>
                  <a:schemeClr val="tx2"/>
                </a:solidFill>
                <a:ea typeface="Calibri"/>
                <a:cs typeface="mohammad bold art 1" pitchFamily="2" charset="-78"/>
              </a:rPr>
              <a:t>7 لسنة 2010 بشأن إنشاء هيئة أسواق المال وتنظيم نشاط الأوراق المالية ولائحته التنفيذية وكافة </a:t>
            </a:r>
            <a:r>
              <a:rPr lang="ar-KW" sz="1700" dirty="0" smtClean="0">
                <a:solidFill>
                  <a:schemeClr val="tx2"/>
                </a:solidFill>
                <a:cs typeface="mohammad bold art 1" pitchFamily="2" charset="-78"/>
              </a:rPr>
              <a:t>القرارات والتعليمات والتعاميم الصادرة عن الهيئة والقوانين الأخرى ذات الصلة، فضلاً عن تقييم مدى كفاءة نظم الرقابة الداخلية وتوافر السياسات والإجراءات وفاعلية إدارة المخاطر لديهم.</a:t>
            </a:r>
          </a:p>
          <a:p>
            <a:pPr algn="justLow" rtl="1">
              <a:lnSpc>
                <a:spcPct val="150000"/>
              </a:lnSpc>
              <a:spcBef>
                <a:spcPts val="1200"/>
              </a:spcBef>
              <a:buFont typeface="Wingdings" panose="05000000000000000000" pitchFamily="2" charset="2"/>
              <a:buChar char="§"/>
            </a:pPr>
            <a:r>
              <a:rPr lang="ar-KW" sz="1700" dirty="0" smtClean="0">
                <a:solidFill>
                  <a:schemeClr val="tx2"/>
                </a:solidFill>
                <a:cs typeface="mohammad bold art 1" pitchFamily="2" charset="-78"/>
              </a:rPr>
              <a:t>المساهمة في فتح قنوات اتصال مباشر فيما بين هيئة أسواق المال والأشخاص المرخص لهم.</a:t>
            </a:r>
          </a:p>
          <a:p>
            <a:pPr algn="justLow" rtl="1">
              <a:lnSpc>
                <a:spcPct val="150000"/>
              </a:lnSpc>
              <a:spcBef>
                <a:spcPts val="1200"/>
              </a:spcBef>
              <a:buFont typeface="Wingdings" panose="05000000000000000000" pitchFamily="2" charset="2"/>
              <a:buChar char="§"/>
            </a:pPr>
            <a:r>
              <a:rPr lang="ar-KW" sz="1700" dirty="0" smtClean="0">
                <a:solidFill>
                  <a:schemeClr val="tx2"/>
                </a:solidFill>
                <a:cs typeface="mohammad bold art 1" pitchFamily="2" charset="-78"/>
              </a:rPr>
              <a:t>المساهمة في توعية الأشخاص المرخص لهم بشأن كيفية الالتزام بالقانون رقم 7 لسنة 2010 بشأن إنشاء هيئة أسواق المال وتنظيم نشاط الأوراق المالية ولائحته التنفيذية وكافة القرارات والتعليمات والتعاميم الصادرة عن الهيئة.</a:t>
            </a:r>
          </a:p>
        </p:txBody>
      </p:sp>
      <p:sp>
        <p:nvSpPr>
          <p:cNvPr id="12" name="Rounded Rectangle 11"/>
          <p:cNvSpPr/>
          <p:nvPr/>
        </p:nvSpPr>
        <p:spPr>
          <a:xfrm>
            <a:off x="539552" y="1412776"/>
            <a:ext cx="8001000" cy="432048"/>
          </a:xfrm>
          <a:prstGeom prst="round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KW" dirty="0" smtClean="0">
                <a:solidFill>
                  <a:schemeClr val="tx2"/>
                </a:solidFill>
                <a:cs typeface="mohammad bold art 1" pitchFamily="2" charset="-78"/>
              </a:rPr>
              <a:t>هدف </a:t>
            </a:r>
            <a:r>
              <a:rPr lang="ar-KW" dirty="0">
                <a:solidFill>
                  <a:schemeClr val="tx2"/>
                </a:solidFill>
                <a:cs typeface="mohammad bold art 1" pitchFamily="2" charset="-78"/>
              </a:rPr>
              <a:t>إدارة التفتيش الميداني:</a:t>
            </a: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207707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3263</TotalTime>
  <Words>1887</Words>
  <Application>Microsoft Office PowerPoint</Application>
  <PresentationFormat>On-screen Show (4:3)</PresentationFormat>
  <Paragraphs>283</Paragraphs>
  <Slides>26</Slides>
  <Notes>24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محتوى ورشـة العمل</vt:lpstr>
      <vt:lpstr>الغرض من ورشة العمل</vt:lpstr>
      <vt:lpstr>هيئة أسواق المال</vt:lpstr>
      <vt:lpstr>هيئة أسواق المال</vt:lpstr>
      <vt:lpstr>قطاع الإشراف</vt:lpstr>
      <vt:lpstr>قطاع الإشراف</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vt:lpstr>
      <vt:lpstr>إدارة التفتيش الميداني - تابع</vt:lpstr>
      <vt:lpstr>PowerPoint Presentation</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Saud Al Ghemlas</cp:lastModifiedBy>
  <cp:revision>512</cp:revision>
  <cp:lastPrinted>2014-12-17T08:59:00Z</cp:lastPrinted>
  <dcterms:created xsi:type="dcterms:W3CDTF">2014-09-25T11:33:14Z</dcterms:created>
  <dcterms:modified xsi:type="dcterms:W3CDTF">2014-12-21T07:42:43Z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